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06" r:id="rId2"/>
    <p:sldId id="1660" r:id="rId3"/>
    <p:sldId id="1661" r:id="rId4"/>
    <p:sldId id="1682" r:id="rId5"/>
    <p:sldId id="1684" r:id="rId6"/>
    <p:sldId id="1692" r:id="rId7"/>
    <p:sldId id="1687" r:id="rId8"/>
    <p:sldId id="1686" r:id="rId9"/>
    <p:sldId id="1685" r:id="rId10"/>
    <p:sldId id="1706" r:id="rId11"/>
    <p:sldId id="1651" r:id="rId12"/>
    <p:sldId id="16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RREALE VITTORIO (MPS-03128)" initials="CV(" lastIdx="4" clrIdx="0"/>
  <p:cmAuthor id="1" name="Retjona Kola" initials="RK" lastIdx="10" clrIdx="1">
    <p:extLst>
      <p:ext uri="{19B8F6BF-5375-455C-9EA6-DF929625EA0E}">
        <p15:presenceInfo xmlns:p15="http://schemas.microsoft.com/office/powerpoint/2012/main" userId="S-1-5-21-8915387-119489993-1287535205-100313" providerId="AD"/>
      </p:ext>
    </p:extLst>
  </p:cmAuthor>
  <p:cmAuthor id="2" name="Lorenzo Maggiulli" initials="LM" lastIdx="1" clrIdx="2">
    <p:extLst>
      <p:ext uri="{19B8F6BF-5375-455C-9EA6-DF929625EA0E}">
        <p15:presenceInfo xmlns:p15="http://schemas.microsoft.com/office/powerpoint/2012/main" userId="S::Lorenzo.Maggiulli@it.ey.com::2f6665e6-f23c-45d0-89aa-4a2945d04165" providerId="AD"/>
      </p:ext>
    </p:extLst>
  </p:cmAuthor>
  <p:cmAuthor id="3" name="Giancarlo Tardio" initials="GT" lastIdx="4" clrIdx="3">
    <p:extLst>
      <p:ext uri="{19B8F6BF-5375-455C-9EA6-DF929625EA0E}">
        <p15:presenceInfo xmlns:p15="http://schemas.microsoft.com/office/powerpoint/2012/main" userId="S::Giancarlo.Tardio@it.ey.com::2d5b38b2-027b-431f-988b-8e1c36362e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0323"/>
    <a:srgbClr val="A60433"/>
    <a:srgbClr val="99042F"/>
    <a:srgbClr val="FFFFFF"/>
    <a:srgbClr val="FF3300"/>
    <a:srgbClr val="EAEBEB"/>
    <a:srgbClr val="A12842"/>
    <a:srgbClr val="981C30"/>
    <a:srgbClr val="0287D1"/>
    <a:srgbClr val="0080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15" autoAdjust="0"/>
    <p:restoredTop sz="93358" autoAdjust="0"/>
  </p:normalViewPr>
  <p:slideViewPr>
    <p:cSldViewPr snapToGrid="0" snapToObjects="1">
      <p:cViewPr varScale="1">
        <p:scale>
          <a:sx n="68" d="100"/>
          <a:sy n="68" d="100"/>
        </p:scale>
        <p:origin x="666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 varScale="1">
      <p:scale>
        <a:sx n="1" d="1"/>
        <a:sy n="1" d="1"/>
      </p:scale>
      <p:origin x="0" y="-3354"/>
    </p:cViewPr>
  </p:sorterViewPr>
  <p:notesViewPr>
    <p:cSldViewPr snapToGrid="0" snapToObjects="1">
      <p:cViewPr>
        <p:scale>
          <a:sx n="52" d="100"/>
          <a:sy n="52" d="100"/>
        </p:scale>
        <p:origin x="2420" y="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Roboto Ligh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437B2-3BD3-4A40-A107-82DDF6B58D50}" type="datetimeFigureOut">
              <a:rPr lang="en-US" smtClean="0">
                <a:latin typeface="Roboto Light"/>
              </a:rPr>
              <a:pPr/>
              <a:t>10/25/2021</a:t>
            </a:fld>
            <a:endParaRPr lang="en-US" dirty="0">
              <a:latin typeface="Roboto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Roboto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93467-818A-C940-8286-79481011BEBE}" type="slidenum">
              <a:rPr lang="en-US" smtClean="0">
                <a:latin typeface="Roboto Light"/>
              </a:rPr>
              <a:pPr/>
              <a:t>‹N›</a:t>
            </a:fld>
            <a:endParaRPr lang="en-US" dirty="0">
              <a:latin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905241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 Light"/>
              </a:defRPr>
            </a:lvl1pPr>
          </a:lstStyle>
          <a:p>
            <a:fld id="{44E4A6BB-D63A-DA4C-B319-DB34321016AA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 Light"/>
              </a:defRPr>
            </a:lvl1pPr>
          </a:lstStyle>
          <a:p>
            <a:fld id="{80027EFA-29CC-A246-980C-45E8B3219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5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Roboto Ligh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 Ligh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 Ligh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 Ligh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 Ligh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27EFA-29CC-A246-980C-45E8B321909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83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2.xml"/><Relationship Id="rId7" Type="http://schemas.openxmlformats.org/officeDocument/2006/relationships/image" Target="../media/image3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o 9"/>
          <p:cNvGrpSpPr/>
          <p:nvPr userDrawn="1"/>
        </p:nvGrpSpPr>
        <p:grpSpPr>
          <a:xfrm>
            <a:off x="0" y="2659845"/>
            <a:ext cx="5334000" cy="1538310"/>
            <a:chOff x="0" y="2813195"/>
            <a:chExt cx="5334000" cy="1538310"/>
          </a:xfrm>
        </p:grpSpPr>
        <p:sp>
          <p:nvSpPr>
            <p:cNvPr id="3" name="Rettangolo 2"/>
            <p:cNvSpPr/>
            <p:nvPr userDrawn="1"/>
          </p:nvSpPr>
          <p:spPr>
            <a:xfrm>
              <a:off x="0" y="2813195"/>
              <a:ext cx="5334000" cy="15383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342900" dist="190500" dir="5400000" sx="78000" sy="78000" algn="t" rotWithShape="0">
                <a:prstClr val="black">
                  <a:alpha val="7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 sz="1200" baseline="30000" dirty="0">
                <a:solidFill>
                  <a:schemeClr val="tx1"/>
                </a:solidFill>
                <a:latin typeface="Roboto Light" charset="0"/>
                <a:ea typeface="Roboto Light" charset="0"/>
                <a:cs typeface="Roboto Light" charset="0"/>
              </a:endParaRPr>
            </a:p>
          </p:txBody>
        </p:sp>
        <p:sp>
          <p:nvSpPr>
            <p:cNvPr id="5" name="Rounded Rectangle 37"/>
            <p:cNvSpPr/>
            <p:nvPr userDrawn="1"/>
          </p:nvSpPr>
          <p:spPr>
            <a:xfrm>
              <a:off x="378304" y="2813195"/>
              <a:ext cx="1538856" cy="1538310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>
              <a:noFill/>
            </a:ln>
            <a:effectLst>
              <a:outerShdw blurRad="342900" dist="190500" dir="5400000" sx="78000" sy="78000" algn="t" rotWithShape="0">
                <a:prstClr val="black">
                  <a:alpha val="6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aseline="30000" dirty="0">
                <a:solidFill>
                  <a:schemeClr val="tx1"/>
                </a:solidFill>
                <a:latin typeface="Roboto Light" charset="0"/>
                <a:ea typeface="Roboto Light" charset="0"/>
                <a:cs typeface="Roboto Light" charset="0"/>
              </a:endParaRPr>
            </a:p>
          </p:txBody>
        </p:sp>
        <p:pic>
          <p:nvPicPr>
            <p:cNvPr id="8" name="Immagine 7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8672"/>
            <a:stretch/>
          </p:blipFill>
          <p:spPr>
            <a:xfrm>
              <a:off x="665569" y="2972268"/>
              <a:ext cx="1054863" cy="1220164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231" r="-1439"/>
            <a:stretch/>
          </p:blipFill>
          <p:spPr>
            <a:xfrm>
              <a:off x="2204425" y="2972268"/>
              <a:ext cx="2363993" cy="1220164"/>
            </a:xfrm>
            <a:prstGeom prst="rect">
              <a:avLst/>
            </a:prstGeom>
          </p:spPr>
        </p:pic>
      </p:grpSp>
      <p:sp>
        <p:nvSpPr>
          <p:cNvPr id="11" name="Mezza cornice 10"/>
          <p:cNvSpPr/>
          <p:nvPr userDrawn="1"/>
        </p:nvSpPr>
        <p:spPr>
          <a:xfrm>
            <a:off x="5621265" y="2659845"/>
            <a:ext cx="778680" cy="778680"/>
          </a:xfrm>
          <a:prstGeom prst="halfFrame">
            <a:avLst>
              <a:gd name="adj1" fmla="val 0"/>
              <a:gd name="adj2" fmla="val 0"/>
            </a:avLst>
          </a:prstGeom>
          <a:solidFill>
            <a:schemeClr val="accent1"/>
          </a:solidFill>
          <a:ln w="28575">
            <a:solidFill>
              <a:srgbClr val="A604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" name="Mezza cornice 13"/>
          <p:cNvSpPr/>
          <p:nvPr userDrawn="1"/>
        </p:nvSpPr>
        <p:spPr>
          <a:xfrm rot="10800000">
            <a:off x="11089470" y="3420258"/>
            <a:ext cx="778680" cy="778680"/>
          </a:xfrm>
          <a:prstGeom prst="halfFrame">
            <a:avLst>
              <a:gd name="adj1" fmla="val 0"/>
              <a:gd name="adj2" fmla="val 0"/>
            </a:avLst>
          </a:prstGeom>
          <a:solidFill>
            <a:schemeClr val="accent1"/>
          </a:solidFill>
          <a:ln w="28575">
            <a:solidFill>
              <a:srgbClr val="A604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5621265" y="2659845"/>
            <a:ext cx="6246885" cy="153831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it-IT" dirty="0"/>
              <a:t>Prova Titolo</a:t>
            </a:r>
          </a:p>
        </p:txBody>
      </p:sp>
      <p:sp>
        <p:nvSpPr>
          <p:cNvPr id="12" name="Segnaposto testo 10"/>
          <p:cNvSpPr>
            <a:spLocks noGrp="1"/>
          </p:cNvSpPr>
          <p:nvPr>
            <p:ph type="body" sz="quarter" idx="10" hasCustomPrompt="1"/>
          </p:nvPr>
        </p:nvSpPr>
        <p:spPr>
          <a:xfrm>
            <a:off x="5621265" y="4429929"/>
            <a:ext cx="2730500" cy="35242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5621265" y="4782354"/>
            <a:ext cx="2730500" cy="35242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" i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it-IT" dirty="0"/>
              <a:t>Marketing Manager</a:t>
            </a:r>
          </a:p>
        </p:txBody>
      </p:sp>
    </p:spTree>
    <p:extLst>
      <p:ext uri="{BB962C8B-B14F-4D97-AF65-F5344CB8AC3E}">
        <p14:creationId xmlns:p14="http://schemas.microsoft.com/office/powerpoint/2010/main" val="274249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 userDrawn="1"/>
        </p:nvSpPr>
        <p:spPr>
          <a:xfrm>
            <a:off x="0" y="6242487"/>
            <a:ext cx="6010275" cy="54815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42900" dist="190500" dir="5400000" sx="78000" sy="78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 sz="1200" baseline="30000">
              <a:solidFill>
                <a:schemeClr val="tx1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12" name="Rounded Rectangle 37"/>
          <p:cNvSpPr/>
          <p:nvPr userDrawn="1"/>
        </p:nvSpPr>
        <p:spPr>
          <a:xfrm>
            <a:off x="639896" y="6242487"/>
            <a:ext cx="686660" cy="54815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342900" dist="190500" dir="5400000" sx="78000" sy="78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aseline="30000" dirty="0">
              <a:solidFill>
                <a:schemeClr val="tx1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19" y="6298791"/>
            <a:ext cx="3329737" cy="435550"/>
          </a:xfrm>
          <a:prstGeom prst="rect">
            <a:avLst/>
          </a:prstGeom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505526" y="365125"/>
            <a:ext cx="3676074" cy="1325563"/>
          </a:xfrm>
          <a:prstGeom prst="rect">
            <a:avLst/>
          </a:prstGeom>
        </p:spPr>
        <p:txBody>
          <a:bodyPr/>
          <a:lstStyle>
            <a:lvl1pPr>
              <a:defRPr lang="it-IT" sz="3600" b="1" i="0">
                <a:latin typeface="Roboto Thin" charset="0"/>
                <a:ea typeface="Roboto Thin" charset="0"/>
                <a:cs typeface="Roboto Thin" charset="0"/>
              </a:defRPr>
            </a:lvl1pPr>
          </a:lstStyle>
          <a:p>
            <a:pPr marL="0" lvl="0">
              <a:lnSpc>
                <a:spcPct val="70000"/>
              </a:lnSpc>
            </a:pPr>
            <a:r>
              <a:rPr lang="it-IT" dirty="0"/>
              <a:t>Fare clic per modificare lo stile del titolo</a:t>
            </a:r>
          </a:p>
        </p:txBody>
      </p:sp>
      <p:sp>
        <p:nvSpPr>
          <p:cNvPr id="9" name="Rettangolo 8"/>
          <p:cNvSpPr/>
          <p:nvPr userDrawn="1"/>
        </p:nvSpPr>
        <p:spPr>
          <a:xfrm flipH="1">
            <a:off x="11493500" y="6242487"/>
            <a:ext cx="698500" cy="54815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42900" dist="190500" dir="5400000" sx="78000" sy="78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 sz="1200" baseline="30000">
              <a:solidFill>
                <a:schemeClr val="tx1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11280498" y="5794227"/>
            <a:ext cx="1140102" cy="1364728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800" b="0" i="0" smtClean="0">
                <a:solidFill>
                  <a:srgbClr val="FFFFFF"/>
                </a:solidFill>
                <a:latin typeface="Roboto Medium" charset="0"/>
                <a:ea typeface="Roboto Medium" charset="0"/>
                <a:cs typeface="Roboto Medium" charset="0"/>
              </a:rPr>
              <a:pPr algn="ctr"/>
              <a:t>‹N›</a:t>
            </a:fld>
            <a:endParaRPr lang="en-US" sz="2800" b="0" i="0" dirty="0">
              <a:solidFill>
                <a:srgbClr val="FFFFFF"/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85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246049" y="480539"/>
            <a:ext cx="9699902" cy="528838"/>
          </a:xfrm>
          <a:prstGeom prst="rect">
            <a:avLst/>
          </a:prstGeom>
        </p:spPr>
        <p:txBody>
          <a:bodyPr/>
          <a:lstStyle>
            <a:lvl1pPr algn="ctr">
              <a:lnSpc>
                <a:spcPct val="70000"/>
              </a:lnSpc>
              <a:defRPr sz="3600" b="1" i="0">
                <a:latin typeface="Roboto Thin" charset="0"/>
                <a:ea typeface="Roboto Thin" charset="0"/>
                <a:cs typeface="Roboto Thin" charset="0"/>
              </a:defRPr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8" name="Rettangolo 7"/>
          <p:cNvSpPr/>
          <p:nvPr userDrawn="1"/>
        </p:nvSpPr>
        <p:spPr>
          <a:xfrm>
            <a:off x="0" y="6242487"/>
            <a:ext cx="6010275" cy="54815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42900" dist="190500" dir="5400000" sx="78000" sy="78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 sz="1200" baseline="30000">
              <a:solidFill>
                <a:schemeClr val="tx1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10" name="Rounded Rectangle 37"/>
          <p:cNvSpPr/>
          <p:nvPr userDrawn="1"/>
        </p:nvSpPr>
        <p:spPr>
          <a:xfrm>
            <a:off x="639896" y="6242487"/>
            <a:ext cx="686660" cy="54815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342900" dist="190500" dir="5400000" sx="78000" sy="78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aseline="30000" dirty="0">
              <a:solidFill>
                <a:schemeClr val="tx1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19" y="6298791"/>
            <a:ext cx="3329737" cy="435550"/>
          </a:xfrm>
          <a:prstGeom prst="rect">
            <a:avLst/>
          </a:prstGeom>
        </p:spPr>
      </p:pic>
      <p:sp>
        <p:nvSpPr>
          <p:cNvPr id="11" name="Rettangolo 10"/>
          <p:cNvSpPr/>
          <p:nvPr userDrawn="1"/>
        </p:nvSpPr>
        <p:spPr>
          <a:xfrm flipH="1">
            <a:off x="11493500" y="6242487"/>
            <a:ext cx="698500" cy="54815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42900" dist="190500" dir="5400000" sx="78000" sy="78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 sz="1200" baseline="30000">
              <a:solidFill>
                <a:schemeClr val="tx1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11280498" y="5794227"/>
            <a:ext cx="1140102" cy="1364728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800" b="0" i="0" smtClean="0">
                <a:solidFill>
                  <a:srgbClr val="FFFFFF"/>
                </a:solidFill>
                <a:latin typeface="Roboto Medium" charset="0"/>
                <a:ea typeface="Roboto Medium" charset="0"/>
                <a:cs typeface="Roboto Medium" charset="0"/>
              </a:rPr>
              <a:pPr algn="ctr"/>
              <a:t>‹N›</a:t>
            </a:fld>
            <a:endParaRPr lang="en-US" sz="2800" b="0" i="0" dirty="0">
              <a:solidFill>
                <a:srgbClr val="FFFFFF"/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634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 userDrawn="1"/>
        </p:nvSpPr>
        <p:spPr>
          <a:xfrm>
            <a:off x="0" y="6242487"/>
            <a:ext cx="6010275" cy="54815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42900" dist="190500" dir="5400000" sx="78000" sy="78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 sz="1200" baseline="30000">
              <a:solidFill>
                <a:schemeClr val="tx1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12" name="Rounded Rectangle 37"/>
          <p:cNvSpPr/>
          <p:nvPr userDrawn="1"/>
        </p:nvSpPr>
        <p:spPr>
          <a:xfrm>
            <a:off x="639896" y="6242487"/>
            <a:ext cx="686660" cy="54815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342900" dist="190500" dir="5400000" sx="78000" sy="78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aseline="30000" dirty="0">
              <a:solidFill>
                <a:schemeClr val="tx1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19" y="6298791"/>
            <a:ext cx="3329737" cy="435550"/>
          </a:xfrm>
          <a:prstGeom prst="rect">
            <a:avLst/>
          </a:prstGeom>
        </p:spPr>
      </p:pic>
      <p:sp>
        <p:nvSpPr>
          <p:cNvPr id="7" name="Rettangolo 6"/>
          <p:cNvSpPr/>
          <p:nvPr userDrawn="1"/>
        </p:nvSpPr>
        <p:spPr>
          <a:xfrm flipH="1">
            <a:off x="11493500" y="6242487"/>
            <a:ext cx="698500" cy="54815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42900" dist="190500" dir="5400000" sx="78000" sy="78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 sz="1200" baseline="30000">
              <a:solidFill>
                <a:schemeClr val="tx1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280498" y="5794227"/>
            <a:ext cx="1140102" cy="1364728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2800" b="0" i="0" smtClean="0">
                <a:solidFill>
                  <a:srgbClr val="FFFFFF"/>
                </a:solidFill>
                <a:latin typeface="Roboto Medium" charset="0"/>
                <a:ea typeface="Roboto Medium" charset="0"/>
                <a:cs typeface="Roboto Medium" charset="0"/>
              </a:rPr>
              <a:pPr algn="ctr"/>
              <a:t>‹N›</a:t>
            </a:fld>
            <a:endParaRPr lang="en-US" sz="2800" b="0" i="0" dirty="0">
              <a:solidFill>
                <a:srgbClr val="FFFFFF"/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75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Diapositiva think-cell" r:id="rId6" imgW="493" imgH="493" progId="TCLayout.ActiveDocument.1">
                  <p:embed/>
                </p:oleObj>
              </mc:Choice>
              <mc:Fallback>
                <p:oleObj name="Diapositiva think-cell" r:id="rId6" imgW="493" imgH="493" progId="TCLayout.ActiveDocument.1">
                  <p:embed/>
                  <p:pic>
                    <p:nvPicPr>
                      <p:cNvPr id="2" name="Oggetto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tangolo 2" hidden="1">
            <a:extLst>
              <a:ext uri="{FF2B5EF4-FFF2-40B4-BE49-F238E27FC236}">
                <a16:creationId xmlns:a16="http://schemas.microsoft.com/office/drawing/2014/main" id="{940F60AC-F6DE-4FAE-BA2D-F04A606ADD6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b="1" i="0" baseline="0" dirty="0">
              <a:latin typeface="Calibri" panose="020F0502020204030204" pitchFamily="34" charset="0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14" name="Rettangolo 9"/>
          <p:cNvSpPr>
            <a:spLocks/>
          </p:cNvSpPr>
          <p:nvPr userDrawn="1"/>
        </p:nvSpPr>
        <p:spPr>
          <a:xfrm>
            <a:off x="0" y="6482214"/>
            <a:ext cx="3438525" cy="375786"/>
          </a:xfrm>
          <a:prstGeom prst="rect">
            <a:avLst/>
          </a:prstGeom>
          <a:solidFill>
            <a:srgbClr val="99042F"/>
          </a:solidFill>
          <a:ln w="12700" cap="flat" cmpd="sng" algn="ctr">
            <a:noFill/>
            <a:prstDash val="solid"/>
            <a:miter lim="800000"/>
          </a:ln>
          <a:effectLst>
            <a:outerShdw blurRad="342900" dist="190500" dir="5400000" sx="78000" sy="78000" algn="t" rotWithShape="0">
              <a:prstClr val="black">
                <a:alpha val="21000"/>
              </a:prstClr>
            </a:outerShdw>
          </a:effectLst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0" cap="none" spc="0" normalizeH="0" baseline="3000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16" name="Rounded Rectangle 37"/>
          <p:cNvSpPr/>
          <p:nvPr userDrawn="1"/>
        </p:nvSpPr>
        <p:spPr>
          <a:xfrm>
            <a:off x="77050" y="6482214"/>
            <a:ext cx="496597" cy="375786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>
            <a:outerShdw blurRad="342900" dist="190500" dir="5400000" sx="78000" sy="78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it-IT" sz="1200" baseline="30000" dirty="0">
              <a:solidFill>
                <a:schemeClr val="tx1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18" name="Rettangolo 9"/>
          <p:cNvSpPr>
            <a:spLocks/>
          </p:cNvSpPr>
          <p:nvPr userDrawn="1"/>
        </p:nvSpPr>
        <p:spPr>
          <a:xfrm>
            <a:off x="11607800" y="6482214"/>
            <a:ext cx="581025" cy="375786"/>
          </a:xfrm>
          <a:prstGeom prst="rect">
            <a:avLst/>
          </a:prstGeom>
          <a:solidFill>
            <a:srgbClr val="99042F"/>
          </a:solidFill>
          <a:ln w="12700" cap="flat" cmpd="sng" algn="ctr">
            <a:noFill/>
            <a:prstDash val="solid"/>
            <a:miter lim="800000"/>
          </a:ln>
          <a:effectLst>
            <a:outerShdw blurRad="342900" dist="190500" dir="5400000" sx="78000" sy="78000" algn="t" rotWithShape="0">
              <a:prstClr val="black">
                <a:alpha val="21000"/>
              </a:prstClr>
            </a:outerShdw>
          </a:effectLst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0" cap="none" spc="0" normalizeH="0" baseline="3000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19" name="SlideNumber"/>
          <p:cNvSpPr txBox="1">
            <a:spLocks/>
          </p:cNvSpPr>
          <p:nvPr userDrawn="1">
            <p:custDataLst>
              <p:tags r:id="rId4"/>
            </p:custDataLst>
          </p:nvPr>
        </p:nvSpPr>
        <p:spPr bwMode="gray">
          <a:xfrm>
            <a:off x="11709399" y="6577774"/>
            <a:ext cx="377826" cy="184666"/>
          </a:xfrm>
          <a:prstGeom prst="rect">
            <a:avLst/>
          </a:prstGeom>
          <a:noFill/>
          <a:ln w="6350" cmpd="sng">
            <a:noFill/>
            <a:prstDash val="solid"/>
          </a:ln>
        </p:spPr>
        <p:txBody>
          <a:bodyPr wrap="square" lIns="0" tIns="0" rIns="0" bIns="0" rtlCol="0" anchor="b">
            <a:spAutoFit/>
          </a:bodyPr>
          <a:lstStyle/>
          <a:p>
            <a:pPr marL="0" indent="0" algn="ctr" defTabSz="914400" rtl="0" eaLnBrk="1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4CF6A944-D9EA-4008-9CF7-44283426B6A9}" type="slidenum">
              <a:rPr lang="it-IT" sz="1200" b="1" i="0" u="none" baseline="0" smtClean="0">
                <a:solidFill>
                  <a:schemeClr val="bg1"/>
                </a:solidFill>
                <a:latin typeface="+mn-lt"/>
                <a:ea typeface="+mn-ea"/>
              </a:rPr>
              <a:pPr marL="0" indent="0" algn="ctr" defTabSz="914400" rtl="0" eaLnBrk="1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‹N›</a:t>
            </a:fld>
            <a:endParaRPr lang="it-IT" sz="1200" b="1" i="0" u="none" baseline="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20" name="Title"/>
          <p:cNvSpPr>
            <a:spLocks noGrp="1"/>
          </p:cNvSpPr>
          <p:nvPr userDrawn="1">
            <p:ph type="title" hasCustomPrompt="1"/>
          </p:nvPr>
        </p:nvSpPr>
        <p:spPr>
          <a:xfrm>
            <a:off x="213757" y="241544"/>
            <a:ext cx="11311522" cy="559361"/>
          </a:xfrm>
          <a:prstGeom prst="rect">
            <a:avLst/>
          </a:prstGeom>
        </p:spPr>
        <p:txBody>
          <a:bodyPr anchor="ctr"/>
          <a:lstStyle>
            <a:lvl1pPr>
              <a:defRPr lang="it-IT" sz="2400" b="1" kern="0" dirty="0">
                <a:solidFill>
                  <a:srgbClr val="80004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612" y="6495824"/>
            <a:ext cx="2614557" cy="3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082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99042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1E1E1E">
                  <a:tint val="75000"/>
                </a:srgbClr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E1E1E">
                    <a:tint val="75000"/>
                  </a:srgbClr>
                </a:solidFill>
                <a:effectLst/>
                <a:uLnTx/>
                <a:uFillTx/>
                <a:latin typeface="Roboto Ligh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1E1E1E">
                  <a:tint val="75000"/>
                </a:srgbClr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F5F5F5"/>
                </a:solidFill>
                <a:latin typeface="Calibri"/>
                <a:cs typeface="Calibri"/>
              </a:defRPr>
            </a:lvl1pPr>
          </a:lstStyle>
          <a:p>
            <a:pPr marL="38100" marR="0" lvl="0" indent="0" algn="l" defTabSz="914400" rtl="0" eaLnBrk="1" fontAlgn="auto" latinLnBrk="0" hangingPunct="1">
              <a:lnSpc>
                <a:spcPts val="12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2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sz="1200" b="1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787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344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649" r:id="rId2"/>
    <p:sldLayoutId id="2147483751" r:id="rId3"/>
    <p:sldLayoutId id="2147483721" r:id="rId4"/>
    <p:sldLayoutId id="2147483752" r:id="rId5"/>
    <p:sldLayoutId id="21474837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4">
            <a:extLst>
              <a:ext uri="{FF2B5EF4-FFF2-40B4-BE49-F238E27FC236}">
                <a16:creationId xmlns:a16="http://schemas.microsoft.com/office/drawing/2014/main" id="{824CDEC8-DE67-49E3-AA2F-E4E81E044F95}"/>
              </a:ext>
            </a:extLst>
          </p:cNvPr>
          <p:cNvSpPr txBox="1">
            <a:spLocks/>
          </p:cNvSpPr>
          <p:nvPr/>
        </p:nvSpPr>
        <p:spPr>
          <a:xfrm>
            <a:off x="5421746" y="2733363"/>
            <a:ext cx="6621896" cy="1391273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it-IT" sz="2000" dirty="0"/>
              <a:t>BONUS EDILIZI – Superbonus e altri bonus edilizi.</a:t>
            </a:r>
          </a:p>
        </p:txBody>
      </p:sp>
      <p:sp>
        <p:nvSpPr>
          <p:cNvPr id="3" name="Titolo 4">
            <a:extLst>
              <a:ext uri="{FF2B5EF4-FFF2-40B4-BE49-F238E27FC236}">
                <a16:creationId xmlns:a16="http://schemas.microsoft.com/office/drawing/2014/main" id="{DF0ECFFF-0AE4-47B2-8174-83C59F9CE508}"/>
              </a:ext>
            </a:extLst>
          </p:cNvPr>
          <p:cNvSpPr txBox="1">
            <a:spLocks/>
          </p:cNvSpPr>
          <p:nvPr/>
        </p:nvSpPr>
        <p:spPr>
          <a:xfrm>
            <a:off x="8732694" y="6025563"/>
            <a:ext cx="3613897" cy="458926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800" b="0" i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22 ottobre </a:t>
            </a:r>
            <a:r>
              <a:rPr lang="it-IT" sz="1800" b="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2021</a:t>
            </a:r>
            <a:endParaRPr kumimoji="0" lang="it-IT" sz="1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8" name="Titolo 4">
            <a:extLst>
              <a:ext uri="{FF2B5EF4-FFF2-40B4-BE49-F238E27FC236}">
                <a16:creationId xmlns:a16="http://schemas.microsoft.com/office/drawing/2014/main" id="{875B5E44-B608-4840-83A0-B4BCEA7142B4}"/>
              </a:ext>
            </a:extLst>
          </p:cNvPr>
          <p:cNvSpPr txBox="1">
            <a:spLocks/>
          </p:cNvSpPr>
          <p:nvPr/>
        </p:nvSpPr>
        <p:spPr>
          <a:xfrm>
            <a:off x="5296464" y="4280452"/>
            <a:ext cx="6305451" cy="794647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>
              <a:spcBef>
                <a:spcPts val="0"/>
              </a:spcBef>
              <a:defRPr/>
            </a:pPr>
            <a:endParaRPr kumimoji="0" lang="it-IT" sz="2400" b="0" i="1" u="none" strike="noStrike" kern="1200" cap="none" spc="0" normalizeH="0" baseline="0" noProof="0" dirty="0">
              <a:ln>
                <a:noFill/>
              </a:ln>
              <a:highlight>
                <a:srgbClr val="FFFF00"/>
              </a:highlight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71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D859ECF4-00BC-43E9-A705-B3350424E4CF}"/>
              </a:ext>
            </a:extLst>
          </p:cNvPr>
          <p:cNvCxnSpPr>
            <a:cxnSpLocks/>
          </p:cNvCxnSpPr>
          <p:nvPr/>
        </p:nvCxnSpPr>
        <p:spPr>
          <a:xfrm flipV="1">
            <a:off x="322387" y="3871410"/>
            <a:ext cx="0" cy="69040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bject 5">
            <a:extLst>
              <a:ext uri="{FF2B5EF4-FFF2-40B4-BE49-F238E27FC236}">
                <a16:creationId xmlns:a16="http://schemas.microsoft.com/office/drawing/2014/main" id="{76F00678-689A-445A-9CD5-B3982EC97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685" y="2697619"/>
            <a:ext cx="1453842" cy="70485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ctr">
              <a:defRPr sz="14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Roboto Light"/>
                <a:ea typeface="+mn-ea"/>
                <a:cs typeface="+mn-cs"/>
              </a:rPr>
              <a:t>Soggetti Cedenti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D01BA35-3DC4-47C2-B86E-6BB400C0EEAC}"/>
              </a:ext>
            </a:extLst>
          </p:cNvPr>
          <p:cNvSpPr>
            <a:spLocks noGrp="1"/>
          </p:cNvSpPr>
          <p:nvPr/>
        </p:nvSpPr>
        <p:spPr>
          <a:xfrm>
            <a:off x="2249152" y="2706992"/>
            <a:ext cx="8943530" cy="670194"/>
          </a:xfrm>
          <a:prstGeom prst="rect">
            <a:avLst/>
          </a:prstGeom>
          <a:solidFill>
            <a:srgbClr val="F0F0F0"/>
          </a:solidFill>
          <a:ln w="9525" cap="flat" cmpd="sng" algn="ctr">
            <a:solidFill>
              <a:srgbClr val="FFFFFF"/>
            </a:solidFill>
            <a:prstDash val="solid"/>
          </a:ln>
          <a:effectLst/>
        </p:spPr>
        <p:txBody>
          <a:bodyPr wrap="square" lIns="90000" rIns="90000" rtlCol="0" anchor="ctr" anchorCtr="0"/>
          <a:lstStyle/>
          <a:p>
            <a:pPr marL="207450" marR="0" lvl="1" indent="-171450" algn="l" defTabSz="913191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Clienti Istituzionali (es. Banche), per la parte eccedente alla loro Tax </a:t>
            </a:r>
            <a:r>
              <a:rPr kumimoji="0" lang="it-IT" sz="1200" b="0" i="0" u="none" strike="noStrike" kern="0" cap="none" spc="0" normalizeH="0" baseline="0" noProof="0" dirty="0" err="1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Capacity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*</a:t>
            </a:r>
          </a:p>
          <a:p>
            <a:pPr marL="207450" marR="0" lvl="1" indent="-171450" algn="l" defTabSz="913191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Clienti Corporate che producono e distribuiscono prodotti che beneficiano agevolazione</a:t>
            </a:r>
          </a:p>
          <a:p>
            <a:pPr marL="207450" marR="0" lvl="1" indent="-171450" algn="l" defTabSz="913191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General Contractor che non ricorrono a finanziamento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1FDFE4E-EE71-4614-886A-651C7EBFB678}"/>
              </a:ext>
            </a:extLst>
          </p:cNvPr>
          <p:cNvSpPr>
            <a:spLocks noGrp="1"/>
          </p:cNvSpPr>
          <p:nvPr/>
        </p:nvSpPr>
        <p:spPr>
          <a:xfrm>
            <a:off x="2251276" y="1643484"/>
            <a:ext cx="8943530" cy="852501"/>
          </a:xfrm>
          <a:prstGeom prst="rect">
            <a:avLst/>
          </a:prstGeom>
          <a:solidFill>
            <a:srgbClr val="F0F0F0"/>
          </a:solidFill>
          <a:ln w="9525" cap="flat" cmpd="sng" algn="ctr">
            <a:solidFill>
              <a:srgbClr val="FFFFFF"/>
            </a:solidFill>
            <a:prstDash val="solid"/>
          </a:ln>
          <a:effectLst/>
        </p:spPr>
        <p:txBody>
          <a:bodyPr wrap="square" lIns="90000" rIns="90000" rtlCol="0" anchor="ctr" anchorCtr="0"/>
          <a:lstStyle/>
          <a:p>
            <a:pPr marL="36000" lvl="1" defTabSz="913191" eaLnBrk="0" hangingPunct="0">
              <a:spcAft>
                <a:spcPts val="200"/>
              </a:spcAft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Accordo “quadro” di cessione laddove i soggetti clienti si impegnano a cedere alla Banca (che si impegna ad acquistare, qualora soddisfatte le condizioni sospensive), entro una certa data ed a più riprese, un predefinito importo di crediti di imposta, maturati e da maturare, fino a concorrenza del limite massimo definito (c.d. “</a:t>
            </a: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plafond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”). Tale </a:t>
            </a:r>
            <a:r>
              <a:rPr lang="it-IT" sz="1200" kern="0" dirty="0">
                <a:solidFill>
                  <a:srgbClr val="1E1E1E"/>
                </a:solidFill>
                <a:ea typeface="MS PGothic" pitchFamily="34" charset="-128"/>
              </a:rPr>
              <a:t>accordo quadro impegna la Tax </a:t>
            </a:r>
            <a:r>
              <a:rPr lang="it-IT" sz="1200" kern="0" dirty="0" err="1">
                <a:solidFill>
                  <a:srgbClr val="1E1E1E"/>
                </a:solidFill>
                <a:ea typeface="MS PGothic" pitchFamily="34" charset="-128"/>
              </a:rPr>
              <a:t>Capacity</a:t>
            </a:r>
            <a:r>
              <a:rPr lang="it-IT" sz="1200" kern="0" dirty="0">
                <a:solidFill>
                  <a:srgbClr val="1E1E1E"/>
                </a:solidFill>
                <a:ea typeface="MS PGothic" pitchFamily="34" charset="-128"/>
              </a:rPr>
              <a:t> della Banca fin dalla sottoscrizione;</a:t>
            </a:r>
            <a:r>
              <a:rPr lang="it-IT" sz="1200" kern="0" dirty="0">
                <a:solidFill>
                  <a:srgbClr val="1E1E1E"/>
                </a:solidFill>
                <a:latin typeface="Roboto Light"/>
                <a:ea typeface="MS PGothic" pitchFamily="34" charset="-128"/>
              </a:rPr>
              <a:t> pertanto è prevista una penale per il G.C. che non cederà tutto il plafond pattuito.</a:t>
            </a:r>
            <a:endParaRPr kumimoji="0" lang="it-IT" sz="1200" b="0" i="0" u="none" strike="noStrike" kern="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Roboto Light"/>
              <a:ea typeface="MS PGothic" pitchFamily="34" charset="-128"/>
              <a:cs typeface="+mn-cs"/>
            </a:endParaRP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DCDC85D7-E3E6-4C27-B83F-6BA08D11D7C6}"/>
              </a:ext>
            </a:extLst>
          </p:cNvPr>
          <p:cNvSpPr/>
          <p:nvPr/>
        </p:nvSpPr>
        <p:spPr>
          <a:xfrm>
            <a:off x="382218" y="1609355"/>
            <a:ext cx="1790775" cy="88663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Roboto Light"/>
                <a:ea typeface="+mn-ea"/>
                <a:cs typeface="+mn-cs"/>
              </a:rPr>
              <a:t>Oggetto dell’Accordo</a:t>
            </a:r>
          </a:p>
        </p:txBody>
      </p:sp>
      <p:sp>
        <p:nvSpPr>
          <p:cNvPr id="21" name="object 5">
            <a:extLst>
              <a:ext uri="{FF2B5EF4-FFF2-40B4-BE49-F238E27FC236}">
                <a16:creationId xmlns:a16="http://schemas.microsoft.com/office/drawing/2014/main" id="{7B43E9BA-7E70-4B69-B121-AA12A3C99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49" y="4561812"/>
            <a:ext cx="1453842" cy="70485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ctr">
              <a:defRPr sz="14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Roboto Light"/>
                <a:ea typeface="+mn-ea"/>
                <a:cs typeface="+mn-cs"/>
              </a:rPr>
              <a:t>Importo Accordo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E077477-F78C-4840-B6E7-44CC44432F29}"/>
              </a:ext>
            </a:extLst>
          </p:cNvPr>
          <p:cNvSpPr>
            <a:spLocks noGrp="1"/>
          </p:cNvSpPr>
          <p:nvPr/>
        </p:nvSpPr>
        <p:spPr>
          <a:xfrm>
            <a:off x="2263035" y="4561812"/>
            <a:ext cx="8943530" cy="670194"/>
          </a:xfrm>
          <a:prstGeom prst="rect">
            <a:avLst/>
          </a:prstGeom>
          <a:solidFill>
            <a:srgbClr val="F0F0F0"/>
          </a:solidFill>
          <a:ln w="9525" cap="flat" cmpd="sng" algn="ctr">
            <a:solidFill>
              <a:srgbClr val="FFFFFF"/>
            </a:solidFill>
            <a:prstDash val="solid"/>
          </a:ln>
          <a:effectLst/>
        </p:spPr>
        <p:txBody>
          <a:bodyPr wrap="square" lIns="90000" rIns="90000" rtlCol="0" anchor="ctr" anchorCtr="0"/>
          <a:lstStyle/>
          <a:p>
            <a:pPr marL="36000" marR="0" lvl="1" indent="0" algn="l" defTabSz="913191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Operatività riservata ad accordi che definiscono impegni a cedere crediti di imposta per bonus edilizi per un controvalore non inferiore ai 5 milioni di euro</a:t>
            </a:r>
          </a:p>
        </p:txBody>
      </p:sp>
      <p:sp>
        <p:nvSpPr>
          <p:cNvPr id="34" name="object 5">
            <a:extLst>
              <a:ext uri="{FF2B5EF4-FFF2-40B4-BE49-F238E27FC236}">
                <a16:creationId xmlns:a16="http://schemas.microsoft.com/office/drawing/2014/main" id="{061406BA-5C4E-498A-9A67-5080444C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156" y="5523197"/>
            <a:ext cx="1453842" cy="70485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ctr">
              <a:defRPr sz="14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Roboto Light"/>
                <a:ea typeface="+mn-ea"/>
                <a:cs typeface="+mn-cs"/>
              </a:rPr>
              <a:t>Prezzo di Acquisto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EBA8BEED-C5EE-437F-8B68-8C4603ADCCEB}"/>
              </a:ext>
            </a:extLst>
          </p:cNvPr>
          <p:cNvSpPr>
            <a:spLocks noGrp="1"/>
          </p:cNvSpPr>
          <p:nvPr/>
        </p:nvSpPr>
        <p:spPr>
          <a:xfrm>
            <a:off x="2249152" y="5523197"/>
            <a:ext cx="8943530" cy="670194"/>
          </a:xfrm>
          <a:prstGeom prst="rect">
            <a:avLst/>
          </a:prstGeom>
          <a:solidFill>
            <a:srgbClr val="F0F0F0"/>
          </a:solidFill>
          <a:ln w="9525" cap="flat" cmpd="sng" algn="ctr">
            <a:solidFill>
              <a:srgbClr val="FFFFFF"/>
            </a:solidFill>
            <a:prstDash val="solid"/>
          </a:ln>
          <a:effectLst/>
        </p:spPr>
        <p:txBody>
          <a:bodyPr wrap="square" lIns="90000" rIns="90000" rtlCol="0" anchor="ctr" anchorCtr="0"/>
          <a:lstStyle/>
          <a:p>
            <a:pPr marL="36000" marR="0" lvl="1" indent="0" algn="l" defTabSz="913191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Il prezzo di acquisto del credito di imposta, con riferimento al «superbonus 110%», è differenziato in relazione all’utilizzo o meno </a:t>
            </a:r>
            <a:r>
              <a:rPr kumimoji="0" lang="it-IT" sz="1200" b="0" i="0" u="none" strike="noStrike" kern="0" cap="none" spc="0" normalizeH="0" baseline="0" noProof="0" dirty="0" err="1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dell’advisor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 «fiscale» - EY - della Banca. Inoltre il prezzo può variare in relazione alla natura del bonus fiscale e alla conseguente necessità di una due diligence tecnica.</a:t>
            </a:r>
          </a:p>
        </p:txBody>
      </p:sp>
      <p:sp>
        <p:nvSpPr>
          <p:cNvPr id="36" name="object 5">
            <a:extLst>
              <a:ext uri="{FF2B5EF4-FFF2-40B4-BE49-F238E27FC236}">
                <a16:creationId xmlns:a16="http://schemas.microsoft.com/office/drawing/2014/main" id="{6F31A442-C2A6-4FC3-9A81-E0EA52BF4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156" y="3617438"/>
            <a:ext cx="1453842" cy="70485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ctr">
              <a:defRPr sz="14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Roboto Light"/>
                <a:ea typeface="+mn-ea"/>
                <a:cs typeface="+mn-cs"/>
              </a:rPr>
              <a:t>Crediti di Imposta acquisibili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8AD03589-39DB-43D1-ABA9-3BB7D5D01911}"/>
              </a:ext>
            </a:extLst>
          </p:cNvPr>
          <p:cNvSpPr>
            <a:spLocks noGrp="1"/>
          </p:cNvSpPr>
          <p:nvPr/>
        </p:nvSpPr>
        <p:spPr>
          <a:xfrm>
            <a:off x="2277766" y="3604824"/>
            <a:ext cx="8943530" cy="717464"/>
          </a:xfrm>
          <a:prstGeom prst="rect">
            <a:avLst/>
          </a:prstGeom>
          <a:solidFill>
            <a:srgbClr val="F0F0F0"/>
          </a:solidFill>
          <a:ln w="9525" cap="flat" cmpd="sng" algn="ctr">
            <a:solidFill>
              <a:srgbClr val="FFFFFF"/>
            </a:solidFill>
            <a:prstDash val="solid"/>
          </a:ln>
          <a:effectLst/>
        </p:spPr>
        <p:txBody>
          <a:bodyPr wrap="square" lIns="90000" rIns="90000" rtlCol="0" anchor="ctr" anchorCtr="0"/>
          <a:lstStyle/>
          <a:p>
            <a:pPr marL="36000" marR="0" lvl="1" indent="0" algn="l" defTabSz="913191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Sono accettati tutti i crediti di imposta associati agli interventi edilizi di cui all’attuale prodotto di «Acquisto Crediti di Imposta»</a:t>
            </a:r>
          </a:p>
          <a:p>
            <a:pPr marL="36000" marR="0" lvl="1" indent="0" algn="l" defTabSz="913191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Dalla clientela Corporate o General Contractor, sono ammessi solo crediti di imposta rinvenienti dall’esercizio del c.d. «Sconto in Fattura»</a:t>
            </a:r>
          </a:p>
          <a:p>
            <a:pPr marL="36000" marR="0" lvl="1" indent="0" algn="l" defTabSz="913191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MS PGothic" pitchFamily="34" charset="-128"/>
                <a:cs typeface="+mn-cs"/>
              </a:rPr>
              <a:t>I General Contractor si impegnano a cedere per ogni cantiere tutti i crediti di imposta che maturano ad ogni SAL</a:t>
            </a:r>
          </a:p>
        </p:txBody>
      </p:sp>
      <p:cxnSp>
        <p:nvCxnSpPr>
          <p:cNvPr id="38" name="Straight Connector 101">
            <a:extLst>
              <a:ext uri="{FF2B5EF4-FFF2-40B4-BE49-F238E27FC236}">
                <a16:creationId xmlns:a16="http://schemas.microsoft.com/office/drawing/2014/main" id="{31EF23C2-E9D0-4770-91DF-8021CFBB7588}"/>
              </a:ext>
            </a:extLst>
          </p:cNvPr>
          <p:cNvCxnSpPr>
            <a:cxnSpLocks/>
          </p:cNvCxnSpPr>
          <p:nvPr/>
        </p:nvCxnSpPr>
        <p:spPr>
          <a:xfrm flipV="1">
            <a:off x="333415" y="4737062"/>
            <a:ext cx="0" cy="705823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101">
            <a:extLst>
              <a:ext uri="{FF2B5EF4-FFF2-40B4-BE49-F238E27FC236}">
                <a16:creationId xmlns:a16="http://schemas.microsoft.com/office/drawing/2014/main" id="{9B05680C-98DC-4AFF-93CE-492765B9F432}"/>
              </a:ext>
            </a:extLst>
          </p:cNvPr>
          <p:cNvCxnSpPr>
            <a:cxnSpLocks/>
          </p:cNvCxnSpPr>
          <p:nvPr/>
        </p:nvCxnSpPr>
        <p:spPr>
          <a:xfrm flipV="1">
            <a:off x="351002" y="5648008"/>
            <a:ext cx="0" cy="701233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101">
            <a:extLst>
              <a:ext uri="{FF2B5EF4-FFF2-40B4-BE49-F238E27FC236}">
                <a16:creationId xmlns:a16="http://schemas.microsoft.com/office/drawing/2014/main" id="{88AF9585-E8DD-43F4-B39B-71BC85C26A2C}"/>
              </a:ext>
            </a:extLst>
          </p:cNvPr>
          <p:cNvCxnSpPr>
            <a:cxnSpLocks/>
          </p:cNvCxnSpPr>
          <p:nvPr/>
        </p:nvCxnSpPr>
        <p:spPr>
          <a:xfrm flipV="1">
            <a:off x="313470" y="3000895"/>
            <a:ext cx="0" cy="703825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tangolo 3">
            <a:extLst>
              <a:ext uri="{FF2B5EF4-FFF2-40B4-BE49-F238E27FC236}">
                <a16:creationId xmlns:a16="http://schemas.microsoft.com/office/drawing/2014/main" id="{EED1BA1A-3448-4D37-94D6-DBEBB9FE8AFD}"/>
              </a:ext>
            </a:extLst>
          </p:cNvPr>
          <p:cNvSpPr/>
          <p:nvPr/>
        </p:nvSpPr>
        <p:spPr>
          <a:xfrm>
            <a:off x="333415" y="624365"/>
            <a:ext cx="11311522" cy="671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300"/>
              </a:spcAft>
              <a:buSzPct val="100000"/>
              <a:defRPr/>
            </a:pPr>
            <a:r>
              <a:rPr lang="it-IT" sz="1600" b="1" kern="0" dirty="0">
                <a:latin typeface="EYInterstate Light" panose="02000506000000020004" pitchFamily="2" charset="0"/>
              </a:rPr>
              <a:t>L’accordo quadro per l’acquisto massivo di crediti da clientela</a:t>
            </a:r>
            <a:endParaRPr lang="it-IT" sz="1600" kern="0" dirty="0">
              <a:latin typeface="EYInterstate Light" panose="02000506000000020004" pitchFamily="2" charset="0"/>
            </a:endParaRPr>
          </a:p>
          <a:p>
            <a:pPr marL="356616" lvl="0" indent="-356616" algn="just">
              <a:lnSpc>
                <a:spcPct val="130000"/>
              </a:lnSpc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endParaRPr lang="it-IT" sz="1200" dirty="0">
              <a:solidFill>
                <a:srgbClr val="1E1E1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61A95920-C355-4437-A08A-58B8A9D6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757" y="139792"/>
            <a:ext cx="11311522" cy="559361"/>
          </a:xfrm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it-IT" kern="1200" dirty="0">
                <a:solidFill>
                  <a:srgbClr val="99042F"/>
                </a:solidFill>
                <a:latin typeface="EYInterstate Light" panose="02000506000000020004" pitchFamily="2" charset="0"/>
                <a:ea typeface="+mj-ea"/>
                <a:cs typeface="+mj-cs"/>
              </a:rPr>
              <a:t>Evoluzione dell’offerta MPS</a:t>
            </a:r>
          </a:p>
        </p:txBody>
      </p:sp>
    </p:spTree>
    <p:extLst>
      <p:ext uri="{BB962C8B-B14F-4D97-AF65-F5344CB8AC3E}">
        <p14:creationId xmlns:p14="http://schemas.microsoft.com/office/powerpoint/2010/main" val="1317985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7F2A19-3768-4FD4-8830-D865007A3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it-IT" kern="1200" dirty="0">
                <a:solidFill>
                  <a:srgbClr val="99042F"/>
                </a:solidFill>
                <a:latin typeface="EYInterstate Light" panose="02000506000000020004" pitchFamily="2" charset="0"/>
                <a:ea typeface="+mj-ea"/>
                <a:cs typeface="+mj-cs"/>
              </a:rPr>
              <a:t>La piattaforma di supporto 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ED730CCD-7DB9-4E6A-89F5-0A9F781B90E0}"/>
              </a:ext>
            </a:extLst>
          </p:cNvPr>
          <p:cNvSpPr txBox="1"/>
          <p:nvPr/>
        </p:nvSpPr>
        <p:spPr>
          <a:xfrm>
            <a:off x="315986" y="2261602"/>
            <a:ext cx="2553072" cy="1944840"/>
          </a:xfrm>
          <a:prstGeom prst="rect">
            <a:avLst/>
          </a:prstGeom>
          <a:noFill/>
          <a:ln w="25400" cap="flat" cmpd="sng" algn="ctr">
            <a:solidFill>
              <a:srgbClr val="99042F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82619" tIns="41309" rIns="82619" bIns="41309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defTabSz="920825">
              <a:spcAft>
                <a:spcPts val="542"/>
              </a:spcAft>
              <a:defRPr sz="1050" b="1">
                <a:solidFill>
                  <a:srgbClr val="000000"/>
                </a:solidFill>
                <a:latin typeface="EYInterstate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marL="0" marR="0" lvl="0" indent="0" defTabSz="920825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42"/>
              </a:spcAft>
              <a:buClrTx/>
              <a:buSzTx/>
              <a:buFontTx/>
              <a:buNone/>
              <a:tabLst/>
              <a:defRPr/>
            </a:pPr>
            <a:r>
              <a:rPr lang="it-IT" sz="1600" b="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APERTURA DI CREDITO:</a:t>
            </a:r>
          </a:p>
          <a:p>
            <a:pPr marL="0" marR="0" lvl="0" indent="0" defTabSz="920825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42"/>
              </a:spcAft>
              <a:buClrTx/>
              <a:buSzTx/>
              <a:buFontTx/>
              <a:buNone/>
              <a:tabLst/>
              <a:defRPr/>
            </a:pPr>
            <a:r>
              <a:rPr lang="it-IT" sz="1600" b="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 (a) CONDOMINI/PRIVATI </a:t>
            </a:r>
          </a:p>
          <a:p>
            <a:pPr lvl="0" fontAlgn="base">
              <a:spcBef>
                <a:spcPct val="0"/>
              </a:spcBef>
              <a:defRPr/>
            </a:pPr>
            <a:r>
              <a:rPr lang="it-IT" sz="1600" b="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(b) IMPRESE</a:t>
            </a: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YInterstate Light" panose="02000506000000020004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5BC18C2-1EAD-4F44-9475-88325B4D563F}"/>
              </a:ext>
            </a:extLst>
          </p:cNvPr>
          <p:cNvSpPr txBox="1"/>
          <p:nvPr/>
        </p:nvSpPr>
        <p:spPr>
          <a:xfrm>
            <a:off x="315986" y="4484563"/>
            <a:ext cx="2553072" cy="1401338"/>
          </a:xfrm>
          <a:prstGeom prst="rect">
            <a:avLst/>
          </a:prstGeom>
          <a:noFill/>
          <a:ln w="25400" cap="flat" cmpd="sng" algn="ctr">
            <a:solidFill>
              <a:srgbClr val="99042F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82619" tIns="41309" rIns="82619" bIns="41309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defTabSz="920825">
              <a:spcAft>
                <a:spcPts val="542"/>
              </a:spcAft>
              <a:defRPr sz="1050" b="1">
                <a:solidFill>
                  <a:srgbClr val="000000"/>
                </a:solidFill>
                <a:latin typeface="EYInterstate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marL="0" marR="0" lvl="0" indent="0" defTabSz="920825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42"/>
              </a:spcAft>
              <a:buClrTx/>
              <a:buSzTx/>
              <a:buFontTx/>
              <a:buNone/>
              <a:tabLst/>
              <a:defRPr/>
            </a:pPr>
            <a:r>
              <a:rPr lang="it-IT" sz="1600" b="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ACQUISTO DI CREDITO DI IMPOSTA</a:t>
            </a: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YInterstate Light" panose="02000506000000020004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58FC337-7A08-482D-A2F0-BECB07F02685}"/>
              </a:ext>
            </a:extLst>
          </p:cNvPr>
          <p:cNvSpPr txBox="1"/>
          <p:nvPr/>
        </p:nvSpPr>
        <p:spPr>
          <a:xfrm>
            <a:off x="2992074" y="2261602"/>
            <a:ext cx="3509394" cy="295141"/>
          </a:xfrm>
          <a:prstGeom prst="rect">
            <a:avLst/>
          </a:prstGeom>
          <a:solidFill>
            <a:srgbClr val="A60433"/>
          </a:solidFill>
          <a:ln w="25400" cap="flat" cmpd="sng" algn="ctr">
            <a:solidFill>
              <a:srgbClr val="99042F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82619" tIns="41309" rIns="82619" bIns="41309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defTabSz="920825">
              <a:spcAft>
                <a:spcPts val="542"/>
              </a:spcAft>
              <a:defRPr sz="1050" b="1">
                <a:solidFill>
                  <a:srgbClr val="000000"/>
                </a:solidFill>
                <a:latin typeface="EYInterstate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algn="l" fontAlgn="base">
              <a:spcBef>
                <a:spcPct val="0"/>
              </a:spcBef>
              <a:defRPr/>
            </a:pPr>
            <a:r>
              <a:rPr lang="it-IT" sz="1300" b="0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1. R</a:t>
            </a:r>
            <a:r>
              <a:rPr kumimoji="0" lang="it-IT" sz="13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YInterstate Light" panose="02000506000000020004" pitchFamily="2" charset="0"/>
              </a:rPr>
              <a:t>accolta documentale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FCDC287-7416-4F4D-A84A-073BD93DDE3B}"/>
              </a:ext>
            </a:extLst>
          </p:cNvPr>
          <p:cNvSpPr txBox="1"/>
          <p:nvPr/>
        </p:nvSpPr>
        <p:spPr>
          <a:xfrm>
            <a:off x="6657617" y="2260439"/>
            <a:ext cx="4725822" cy="4257320"/>
          </a:xfrm>
          <a:prstGeom prst="rect">
            <a:avLst/>
          </a:prstGeom>
          <a:noFill/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82619" tIns="41309" rIns="82619" bIns="41309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defTabSz="920825">
              <a:spcAft>
                <a:spcPts val="542"/>
              </a:spcAft>
              <a:defRPr sz="1050" b="1">
                <a:solidFill>
                  <a:srgbClr val="000000"/>
                </a:solidFill>
                <a:latin typeface="EYInterstate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marR="0" lvl="0" algn="l" defTabSz="920825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1400" b="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GESTIONE DI PROCESSO</a:t>
            </a:r>
          </a:p>
          <a:p>
            <a:pPr marL="285750" lvl="1" indent="-196850" fontAlgn="base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it-IT" sz="105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supporta tutte le tipologie di credito di imposta previste dal Decreto attraverso </a:t>
            </a:r>
            <a:r>
              <a:rPr lang="it-IT" sz="1050" i="1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workflow</a:t>
            </a:r>
            <a:r>
              <a:rPr lang="it-IT" sz="105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 personalizzabili</a:t>
            </a:r>
          </a:p>
          <a:p>
            <a:pPr marL="285750" lvl="1" indent="-196850" fontAlgn="base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it-IT" sz="105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interagisce con tutti i soggetti coinvolti nel processo di certificazione e cessione</a:t>
            </a:r>
          </a:p>
          <a:p>
            <a:pPr marL="742950" lvl="1" indent="-285750" fontAlgn="base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it-IT" sz="1050" kern="0" dirty="0">
              <a:solidFill>
                <a:prstClr val="black"/>
              </a:solidFill>
              <a:latin typeface="EYInterstate Light" panose="02000506000000020004" pitchFamily="2" charset="0"/>
            </a:endParaRPr>
          </a:p>
          <a:p>
            <a:pPr algn="l" fontAlgn="base">
              <a:spcBef>
                <a:spcPct val="0"/>
              </a:spcBef>
              <a:spcAft>
                <a:spcPts val="0"/>
              </a:spcAft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YInterstate Light" panose="02000506000000020004" pitchFamily="2" charset="0"/>
              </a:rPr>
              <a:t>RACCOLTA DOCUMENTALE</a:t>
            </a:r>
          </a:p>
          <a:p>
            <a:pPr marL="285750" lvl="1" indent="-196850" fontAlgn="base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it-IT" sz="105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recupera autonomamente i documenti necessari inoltrando richieste ai soggetti coinvolti</a:t>
            </a:r>
          </a:p>
          <a:p>
            <a:pPr marL="285750" lvl="1" indent="-196850" fontAlgn="base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it-IT" sz="105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costituisce il fascicolo documentale completo della pratica di certificazione e cessione del Credito Di Imposta</a:t>
            </a:r>
          </a:p>
          <a:p>
            <a:pPr marL="285750" lvl="1" indent="-285750" fontAlgn="base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it-IT" sz="1050" kern="0" dirty="0">
              <a:solidFill>
                <a:prstClr val="black"/>
              </a:solidFill>
              <a:latin typeface="EYInterstate Light" panose="02000506000000020004" pitchFamily="2" charset="0"/>
            </a:endParaRPr>
          </a:p>
          <a:p>
            <a:pPr marL="742950" lvl="1" indent="-285750" fontAlgn="base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kumimoji="0" lang="it-IT" sz="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YInterstate Light" panose="02000506000000020004" pitchFamily="2" charset="0"/>
            </a:endParaRPr>
          </a:p>
          <a:p>
            <a:pPr algn="l" fontAlgn="base">
              <a:spcBef>
                <a:spcPct val="0"/>
              </a:spcBef>
              <a:spcAft>
                <a:spcPts val="0"/>
              </a:spcAft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YInterstate Light" panose="02000506000000020004" pitchFamily="2" charset="0"/>
              </a:rPr>
              <a:t>MONITORAGGIO E NOTIFICHE</a:t>
            </a:r>
          </a:p>
          <a:p>
            <a:pPr marL="285750" lvl="1" indent="-196850" fontAlgn="base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it-IT" sz="105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dashboard di sintesi sullo stato dei processi</a:t>
            </a:r>
          </a:p>
          <a:p>
            <a:pPr marL="285750" lvl="1" indent="-196850" fontAlgn="base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it-IT" sz="105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monitoraggio puntuale dello stato di ogni pratica</a:t>
            </a:r>
          </a:p>
          <a:p>
            <a:pPr marL="285750" lvl="1" indent="-196850" fontAlgn="base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it-IT" sz="105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invio di notifiche via mail automatiche per ogni evento significativo del processo</a:t>
            </a:r>
          </a:p>
          <a:p>
            <a:pPr marL="285750" lvl="1" indent="-196850" fontAlgn="base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it-IT" sz="105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tracciamento di tutti gli eventi significativi (sicurezza e processo)</a:t>
            </a:r>
          </a:p>
          <a:p>
            <a:pPr marL="285750" lvl="1" indent="-285750" fontAlgn="base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it-IT" sz="1050" kern="0" dirty="0">
              <a:solidFill>
                <a:prstClr val="black"/>
              </a:solidFill>
              <a:latin typeface="EYInterstate Light" panose="02000506000000020004" pitchFamily="2" charset="0"/>
            </a:endParaRPr>
          </a:p>
          <a:p>
            <a:pPr marL="742950" lvl="1" indent="-285750" fontAlgn="base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kumimoji="0" lang="it-IT" sz="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YInterstate Light" panose="02000506000000020004" pitchFamily="2" charset="0"/>
            </a:endParaRPr>
          </a:p>
          <a:p>
            <a:pPr algn="l" fontAlgn="base">
              <a:spcBef>
                <a:spcPct val="0"/>
              </a:spcBef>
              <a:spcAft>
                <a:spcPts val="0"/>
              </a:spcAft>
              <a:defRPr/>
            </a:pPr>
            <a:r>
              <a:rPr lang="it-IT" sz="1400" b="0" kern="0" dirty="0">
                <a:solidFill>
                  <a:prstClr val="black"/>
                </a:solidFill>
                <a:latin typeface="EYInterstate Light" panose="02000506000000020004" pitchFamily="2" charset="0"/>
                <a:cs typeface="Calibri" panose="020F0502020204030204" pitchFamily="34" charset="0"/>
              </a:rPr>
              <a:t>REPORTING</a:t>
            </a:r>
            <a:endParaRPr lang="it-IT" sz="1200" b="0" kern="0" dirty="0">
              <a:solidFill>
                <a:prstClr val="black"/>
              </a:solidFill>
              <a:latin typeface="EYInterstate Light" panose="02000506000000020004" pitchFamily="2" charset="0"/>
              <a:cs typeface="Calibri" panose="020F0502020204030204" pitchFamily="34" charset="0"/>
            </a:endParaRPr>
          </a:p>
          <a:p>
            <a:pPr marL="285750" lvl="1" indent="-196850" fontAlgn="base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it-IT" sz="105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reportistica analitica sullo stato del parco pratiche e sul valore del Credito Di Imposta associato</a:t>
            </a:r>
          </a:p>
          <a:p>
            <a:pPr marL="285750" lvl="1" indent="-196850" fontAlgn="base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it-IT" sz="1050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reportistica completa sulla singola pratica inclusiva del fascicolo documentale associato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C07830FB-1D06-4BB6-A942-B78D926248EC}"/>
              </a:ext>
            </a:extLst>
          </p:cNvPr>
          <p:cNvSpPr/>
          <p:nvPr/>
        </p:nvSpPr>
        <p:spPr>
          <a:xfrm>
            <a:off x="315986" y="699347"/>
            <a:ext cx="11034317" cy="79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algn="just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it-IT" sz="1100" dirty="0">
                <a:latin typeface="EYInterstate Light" panose="02000506000000020004" pitchFamily="2" charset="0"/>
                <a:cs typeface="Calibri" panose="020F0502020204030204" pitchFamily="34" charset="0"/>
              </a:rPr>
              <a:t>La Piattaforma EY è una soluzione digitale </a:t>
            </a:r>
            <a:r>
              <a:rPr lang="it-IT" sz="1100" i="1" dirty="0">
                <a:latin typeface="EYInterstate Light" panose="02000506000000020004" pitchFamily="2" charset="0"/>
                <a:cs typeface="Calibri" panose="020F0502020204030204" pitchFamily="34" charset="0"/>
              </a:rPr>
              <a:t>cloud-</a:t>
            </a:r>
            <a:r>
              <a:rPr lang="it-IT" sz="1100" i="1" dirty="0" err="1">
                <a:latin typeface="EYInterstate Light" panose="02000506000000020004" pitchFamily="2" charset="0"/>
                <a:cs typeface="Calibri" panose="020F0502020204030204" pitchFamily="34" charset="0"/>
              </a:rPr>
              <a:t>based</a:t>
            </a:r>
            <a:r>
              <a:rPr lang="it-IT" sz="1100" dirty="0">
                <a:latin typeface="EYInterstate Light" panose="02000506000000020004" pitchFamily="2" charset="0"/>
                <a:cs typeface="Calibri" panose="020F0502020204030204" pitchFamily="34" charset="0"/>
              </a:rPr>
              <a:t>, che offre un ambiente integrato di interscambio e raccolta documentale, di monitoraggio dello stato dei processi di certificazione/cessione del credito e di collaborazione tra la Banca, i Clienti della Banca e gli advisor tecnici e fiscali</a:t>
            </a:r>
          </a:p>
          <a:p>
            <a:pPr marL="171450" lvl="1" indent="-171450" algn="just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it-IT" sz="1100" dirty="0">
                <a:latin typeface="EYInterstate Light" panose="02000506000000020004" pitchFamily="2" charset="0"/>
                <a:cs typeface="Calibri" panose="020F0502020204030204" pitchFamily="34" charset="0"/>
              </a:rPr>
              <a:t>Nel seguito sono evidenziati i macro-processi corrispondenti ai prodotti offerti dalla Banca e il supporto specifico offerto dalla Piattaforma EY nelle fasi di erogazione del servizio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9744C2-ABED-44F5-AF95-196FDB1000A0}"/>
              </a:ext>
            </a:extLst>
          </p:cNvPr>
          <p:cNvSpPr/>
          <p:nvPr/>
        </p:nvSpPr>
        <p:spPr>
          <a:xfrm>
            <a:off x="315986" y="1838546"/>
            <a:ext cx="2553071" cy="261318"/>
          </a:xfrm>
          <a:prstGeom prst="rect">
            <a:avLst/>
          </a:prstGeom>
          <a:solidFill>
            <a:srgbClr val="730323"/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just">
              <a:buClr>
                <a:srgbClr val="FFD200"/>
              </a:buClr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Operazione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D87305-656E-4AD5-9029-EAA74A1E4A5E}"/>
              </a:ext>
            </a:extLst>
          </p:cNvPr>
          <p:cNvCxnSpPr>
            <a:cxnSpLocks/>
          </p:cNvCxnSpPr>
          <p:nvPr/>
        </p:nvCxnSpPr>
        <p:spPr>
          <a:xfrm>
            <a:off x="3066109" y="1742031"/>
            <a:ext cx="806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">
            <a:extLst>
              <a:ext uri="{FF2B5EF4-FFF2-40B4-BE49-F238E27FC236}">
                <a16:creationId xmlns:a16="http://schemas.microsoft.com/office/drawing/2014/main" id="{160759E3-BBC8-4AA0-B136-ACE83D1729C6}"/>
              </a:ext>
            </a:extLst>
          </p:cNvPr>
          <p:cNvSpPr/>
          <p:nvPr/>
        </p:nvSpPr>
        <p:spPr>
          <a:xfrm>
            <a:off x="2905420" y="1433731"/>
            <a:ext cx="3404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buNone/>
            </a:pPr>
            <a:r>
              <a:rPr lang="it-IT" sz="1400" b="1" dirty="0">
                <a:solidFill>
                  <a:schemeClr val="accent1"/>
                </a:solidFill>
                <a:latin typeface="EYInterstate Light" panose="02000506000000020004" pitchFamily="2" charset="0"/>
                <a:cs typeface="Calibri" panose="020F0502020204030204" pitchFamily="34" charset="0"/>
              </a:rPr>
              <a:t>PIATTAFORMA EY</a:t>
            </a:r>
          </a:p>
          <a:p>
            <a:pPr marL="0" lvl="1" algn="just">
              <a:buNone/>
            </a:pPr>
            <a:endParaRPr lang="it-IT" sz="1400" b="1" dirty="0">
              <a:solidFill>
                <a:schemeClr val="accent1"/>
              </a:solidFill>
              <a:latin typeface="EYInterstate Light" panose="02000506000000020004" pitchFamily="2" charset="0"/>
              <a:cs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D456836-1CE3-4CE7-A09C-AE10B7586908}"/>
              </a:ext>
            </a:extLst>
          </p:cNvPr>
          <p:cNvSpPr/>
          <p:nvPr/>
        </p:nvSpPr>
        <p:spPr>
          <a:xfrm>
            <a:off x="6646855" y="1838547"/>
            <a:ext cx="4674638" cy="275594"/>
          </a:xfrm>
          <a:prstGeom prst="rect">
            <a:avLst/>
          </a:prstGeom>
          <a:solidFill>
            <a:schemeClr val="bg1">
              <a:lumMod val="90000"/>
            </a:schemeClr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lvl="0" defTabSz="920825" fontAlgn="base">
              <a:spcBef>
                <a:spcPct val="0"/>
              </a:spcBef>
              <a:spcAft>
                <a:spcPts val="542"/>
              </a:spcAft>
              <a:defRPr/>
            </a:pPr>
            <a:r>
              <a:rPr lang="it-IT" sz="1200" b="1" kern="0" dirty="0">
                <a:solidFill>
                  <a:prstClr val="black"/>
                </a:solidFill>
                <a:latin typeface="EYInterstate Light" panose="02000506000000020004" pitchFamily="2" charset="0"/>
              </a:rPr>
              <a:t>Principali funzionalità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F8D1B1-388F-4283-ACBB-5DC4579A854B}"/>
              </a:ext>
            </a:extLst>
          </p:cNvPr>
          <p:cNvSpPr txBox="1"/>
          <p:nvPr/>
        </p:nvSpPr>
        <p:spPr>
          <a:xfrm>
            <a:off x="3003259" y="3747028"/>
            <a:ext cx="3509394" cy="459414"/>
          </a:xfrm>
          <a:prstGeom prst="rect">
            <a:avLst/>
          </a:prstGeom>
          <a:solidFill>
            <a:srgbClr val="A60433"/>
          </a:solidFill>
          <a:ln w="25400" cap="flat" cmpd="sng" algn="ctr">
            <a:solidFill>
              <a:srgbClr val="99042F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82619" tIns="41309" rIns="82619" bIns="41309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920825" fontAlgn="base">
              <a:spcBef>
                <a:spcPct val="0"/>
              </a:spcBef>
              <a:spcAft>
                <a:spcPts val="542"/>
              </a:spcAft>
              <a:defRPr sz="1400" b="0" kern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it-IT" sz="1300" dirty="0">
                <a:latin typeface="EYInterstate Light" panose="02000506000000020004" pitchFamily="2" charset="0"/>
              </a:rPr>
              <a:t>4. Cessione del Credito d’Imposta alla Banca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0319EF-289D-4E69-A58C-81AEA0ECBB48}"/>
              </a:ext>
            </a:extLst>
          </p:cNvPr>
          <p:cNvSpPr txBox="1"/>
          <p:nvPr/>
        </p:nvSpPr>
        <p:spPr>
          <a:xfrm>
            <a:off x="2992074" y="2675038"/>
            <a:ext cx="3509394" cy="357120"/>
          </a:xfrm>
          <a:prstGeom prst="rect">
            <a:avLst/>
          </a:prstGeom>
          <a:solidFill>
            <a:srgbClr val="A60433"/>
          </a:solidFill>
          <a:ln w="25400" cap="flat" cmpd="sng" algn="ctr">
            <a:solidFill>
              <a:srgbClr val="99042F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82619" tIns="41309" rIns="82619" bIns="41309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920825" fontAlgn="base">
              <a:spcBef>
                <a:spcPct val="0"/>
              </a:spcBef>
              <a:spcAft>
                <a:spcPts val="542"/>
              </a:spcAft>
              <a:defRPr sz="1400" b="0" kern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it-IT" sz="1300" dirty="0">
                <a:latin typeface="EYInterstate Light" panose="02000506000000020004" pitchFamily="2" charset="0"/>
              </a:rPr>
              <a:t>2. Asseverazione Tecnica dei lavori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57EA8D-499A-408B-83EB-9F835C671E93}"/>
              </a:ext>
            </a:extLst>
          </p:cNvPr>
          <p:cNvSpPr txBox="1"/>
          <p:nvPr/>
        </p:nvSpPr>
        <p:spPr>
          <a:xfrm>
            <a:off x="2992073" y="3159886"/>
            <a:ext cx="3509394" cy="459413"/>
          </a:xfrm>
          <a:prstGeom prst="rect">
            <a:avLst/>
          </a:prstGeom>
          <a:solidFill>
            <a:srgbClr val="A60433"/>
          </a:solidFill>
          <a:ln w="25400" cap="flat" cmpd="sng" algn="ctr">
            <a:solidFill>
              <a:srgbClr val="99042F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82619" tIns="41309" rIns="82619" bIns="41309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920825" fontAlgn="base">
              <a:spcBef>
                <a:spcPct val="0"/>
              </a:spcBef>
              <a:spcAft>
                <a:spcPts val="542"/>
              </a:spcAft>
              <a:defRPr sz="1400" b="0" kern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it-IT" sz="1300" dirty="0">
                <a:latin typeface="EYInterstate Light" panose="02000506000000020004" pitchFamily="2" charset="0"/>
              </a:rPr>
              <a:t>3. Certificazione del Credito d’imposta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C27B45-D4DD-453E-9655-9CAAEBE0A86D}"/>
              </a:ext>
            </a:extLst>
          </p:cNvPr>
          <p:cNvSpPr txBox="1"/>
          <p:nvPr/>
        </p:nvSpPr>
        <p:spPr>
          <a:xfrm>
            <a:off x="2992074" y="4484562"/>
            <a:ext cx="3509394" cy="29514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82619" tIns="41309" rIns="82619" bIns="41309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ctr" defTabSz="920825">
              <a:spcAft>
                <a:spcPts val="542"/>
              </a:spcAft>
              <a:defRPr sz="1050" b="1">
                <a:solidFill>
                  <a:srgbClr val="000000"/>
                </a:solidFill>
                <a:latin typeface="EYInterstate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algn="l" fontAlgn="base">
              <a:spcBef>
                <a:spcPct val="0"/>
              </a:spcBef>
              <a:defRPr/>
            </a:pPr>
            <a:r>
              <a:rPr lang="it-IT" sz="1200" b="0" kern="0" dirty="0">
                <a:solidFill>
                  <a:schemeClr val="tx1"/>
                </a:solidFill>
                <a:latin typeface="EYInterstate Light" panose="02000506000000020004" pitchFamily="2" charset="0"/>
              </a:rPr>
              <a:t>1. R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YInterstate Light" panose="02000506000000020004" pitchFamily="2" charset="0"/>
              </a:rPr>
              <a:t>accolta documentale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62DB8D-A5A3-471A-AE32-D6D00F5CCD6A}"/>
              </a:ext>
            </a:extLst>
          </p:cNvPr>
          <p:cNvSpPr txBox="1"/>
          <p:nvPr/>
        </p:nvSpPr>
        <p:spPr>
          <a:xfrm>
            <a:off x="2992075" y="4904142"/>
            <a:ext cx="3509394" cy="432115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82619" tIns="41309" rIns="82619" bIns="41309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920825" fontAlgn="base">
              <a:spcBef>
                <a:spcPct val="0"/>
              </a:spcBef>
              <a:spcAft>
                <a:spcPts val="542"/>
              </a:spcAft>
              <a:defRPr sz="1400" b="0" kern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it-IT" sz="1200" dirty="0">
                <a:solidFill>
                  <a:schemeClr val="tx1"/>
                </a:solidFill>
                <a:latin typeface="EYInterstate Light" panose="02000506000000020004" pitchFamily="2" charset="0"/>
              </a:rPr>
              <a:t>2. Due diligence formale sul Credito d’imposta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4FC544F-C54F-41CC-8E01-A5ACAF301AD7}"/>
              </a:ext>
            </a:extLst>
          </p:cNvPr>
          <p:cNvSpPr txBox="1"/>
          <p:nvPr/>
        </p:nvSpPr>
        <p:spPr>
          <a:xfrm>
            <a:off x="2992074" y="5426487"/>
            <a:ext cx="3509394" cy="459413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82619" tIns="41309" rIns="82619" bIns="41309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920825" fontAlgn="base">
              <a:spcBef>
                <a:spcPct val="0"/>
              </a:spcBef>
              <a:spcAft>
                <a:spcPts val="542"/>
              </a:spcAft>
              <a:defRPr sz="1400" b="0" kern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it-IT" sz="1200" dirty="0">
                <a:solidFill>
                  <a:schemeClr val="tx1"/>
                </a:solidFill>
                <a:latin typeface="EYInterstate Light" panose="02000506000000020004" pitchFamily="2" charset="0"/>
              </a:rPr>
              <a:t>3. Cessione del Credito d’imposta alla Banca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517E0E-DCB2-4073-9C57-BD8444DBF999}"/>
              </a:ext>
            </a:extLst>
          </p:cNvPr>
          <p:cNvSpPr/>
          <p:nvPr/>
        </p:nvSpPr>
        <p:spPr>
          <a:xfrm>
            <a:off x="2951417" y="1852823"/>
            <a:ext cx="3561236" cy="26131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accent1"/>
            </a:solidFill>
            <a:prstDash val="solid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just">
              <a:buClr>
                <a:srgbClr val="FFD200"/>
              </a:buClr>
            </a:pPr>
            <a:r>
              <a:rPr lang="it-IT" sz="1200" b="1" kern="0" dirty="0">
                <a:latin typeface="EYInterstate Light" panose="02000506000000020004" pitchFamily="2" charset="0"/>
              </a:rPr>
              <a:t>Processi</a:t>
            </a:r>
          </a:p>
        </p:txBody>
      </p:sp>
    </p:spTree>
    <p:extLst>
      <p:ext uri="{BB962C8B-B14F-4D97-AF65-F5344CB8AC3E}">
        <p14:creationId xmlns:p14="http://schemas.microsoft.com/office/powerpoint/2010/main" val="1939833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3DE4350B-DB8B-445E-8903-0E65F961D351}"/>
              </a:ext>
            </a:extLst>
          </p:cNvPr>
          <p:cNvSpPr/>
          <p:nvPr/>
        </p:nvSpPr>
        <p:spPr>
          <a:xfrm>
            <a:off x="341955" y="1262881"/>
            <a:ext cx="2789606" cy="49189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96837"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1600" b="1" dirty="0">
                <a:solidFill>
                  <a:srgbClr val="002060"/>
                </a:solidFill>
                <a:latin typeface="Source Sans Pro" panose="020B0503030403020204" pitchFamily="34" charset="0"/>
                <a:cs typeface="Arial" charset="0"/>
              </a:rPr>
              <a:t>Impresa Edile</a:t>
            </a:r>
          </a:p>
          <a:p>
            <a:pPr marL="96837"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 panose="020B0503030403020204" pitchFamily="34" charset="0"/>
              <a:ea typeface="+mn-ea"/>
              <a:cs typeface="Arial" charset="0"/>
            </a:endParaRPr>
          </a:p>
          <a:p>
            <a:pPr marL="96837"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1600" dirty="0">
                <a:solidFill>
                  <a:srgbClr val="002060"/>
                </a:solidFill>
                <a:latin typeface="Source Sans Pro" panose="020B0503030403020204" pitchFamily="34" charset="0"/>
                <a:cs typeface="Arial" charset="0"/>
              </a:rPr>
              <a:t>S</a:t>
            </a:r>
            <a:r>
              <a:rPr kumimoji="0" lang="it-IT" sz="16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Arial" charset="0"/>
              </a:rPr>
              <a:t>ia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Arial" charset="0"/>
              </a:rPr>
              <a:t> nel caso che si affidi alla banca per la cessione del credito acquistato da un committente</a:t>
            </a:r>
            <a:r>
              <a:rPr lang="it-IT" sz="1600" dirty="0">
                <a:solidFill>
                  <a:srgbClr val="002060"/>
                </a:solidFill>
                <a:latin typeface="Source Sans Pro" panose="020B0503030403020204" pitchFamily="34" charset="0"/>
                <a:cs typeface="Arial" charset="0"/>
              </a:rPr>
              <a:t>, 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Arial" charset="0"/>
              </a:rPr>
              <a:t>sia che decida di mantenere il credito sfruttando tutta la detrazione</a:t>
            </a:r>
          </a:p>
          <a:p>
            <a:pPr marL="285750" marR="0" lvl="0" indent="-188913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 panose="020B0503030403020204" pitchFamily="34" charset="0"/>
              <a:ea typeface="+mn-ea"/>
              <a:cs typeface="Arial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0C2CF14-BD42-489C-B086-D0580F6F8C01}"/>
              </a:ext>
            </a:extLst>
          </p:cNvPr>
          <p:cNvSpPr txBox="1"/>
          <p:nvPr/>
        </p:nvSpPr>
        <p:spPr bwMode="auto">
          <a:xfrm>
            <a:off x="341955" y="823039"/>
            <a:ext cx="2789606" cy="307777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CONTRAENTE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6BF3622-0DAA-4910-96B1-4F0F2FCFD74D}"/>
              </a:ext>
            </a:extLst>
          </p:cNvPr>
          <p:cNvSpPr txBox="1"/>
          <p:nvPr/>
        </p:nvSpPr>
        <p:spPr bwMode="auto">
          <a:xfrm>
            <a:off x="3419534" y="833104"/>
            <a:ext cx="3027558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BISOGNO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D7392A8-2A2F-45B6-B11B-915EED428E5E}"/>
              </a:ext>
            </a:extLst>
          </p:cNvPr>
          <p:cNvSpPr txBox="1"/>
          <p:nvPr/>
        </p:nvSpPr>
        <p:spPr bwMode="auto">
          <a:xfrm>
            <a:off x="6669421" y="833104"/>
            <a:ext cx="2520540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SOLUZIONE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F1ED2CDD-3DD9-4A02-A758-87BCA8208738}"/>
              </a:ext>
            </a:extLst>
          </p:cNvPr>
          <p:cNvSpPr/>
          <p:nvPr/>
        </p:nvSpPr>
        <p:spPr>
          <a:xfrm>
            <a:off x="9434761" y="1301187"/>
            <a:ext cx="2520540" cy="10288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Disponibile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3DCCEB9-8910-45A1-A462-7A51CBAA7170}"/>
              </a:ext>
            </a:extLst>
          </p:cNvPr>
          <p:cNvSpPr>
            <a:spLocks/>
          </p:cNvSpPr>
          <p:nvPr/>
        </p:nvSpPr>
        <p:spPr>
          <a:xfrm>
            <a:off x="9453762" y="2453388"/>
            <a:ext cx="2520540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Disponibile</a:t>
            </a:r>
            <a:endParaRPr kumimoji="0" lang="it-IT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ource Sans Pro" panose="020B0503030403020204" pitchFamily="34" charset="0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53A8CA1-2CA7-460F-9C09-E51B1F666DCF}"/>
              </a:ext>
            </a:extLst>
          </p:cNvPr>
          <p:cNvSpPr txBox="1"/>
          <p:nvPr/>
        </p:nvSpPr>
        <p:spPr bwMode="auto">
          <a:xfrm>
            <a:off x="9432892" y="852535"/>
            <a:ext cx="2520540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Timing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5DECB17-30E3-4AC2-BB4C-F96798D1E928}"/>
              </a:ext>
            </a:extLst>
          </p:cNvPr>
          <p:cNvSpPr/>
          <p:nvPr/>
        </p:nvSpPr>
        <p:spPr>
          <a:xfrm>
            <a:off x="9459884" y="3900226"/>
            <a:ext cx="2520540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anchor="ctr">
            <a:noAutofit/>
          </a:bodyPr>
          <a:lstStyle/>
          <a:p>
            <a:pPr>
              <a:defRPr/>
            </a:pPr>
            <a:r>
              <a:rPr lang="it-IT" sz="16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disponibile</a:t>
            </a:r>
            <a:endParaRPr lang="it-IT" sz="1200" dirty="0">
              <a:solidFill>
                <a:srgbClr val="002060"/>
              </a:solidFill>
              <a:latin typeface="Source Sans Pro" panose="020B050303040302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9D9BAF39-0802-40C9-8365-EB13C678B2ED}"/>
              </a:ext>
            </a:extLst>
          </p:cNvPr>
          <p:cNvSpPr/>
          <p:nvPr/>
        </p:nvSpPr>
        <p:spPr>
          <a:xfrm>
            <a:off x="3419534" y="1281440"/>
            <a:ext cx="3027558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Coprire i danni che un’opera può subire (+ eventuali danni a terzi)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durante l’esecuzione dei lavori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8B5E6CE3-9919-4221-A5DB-6B75F2729530}"/>
              </a:ext>
            </a:extLst>
          </p:cNvPr>
          <p:cNvSpPr/>
          <p:nvPr/>
        </p:nvSpPr>
        <p:spPr>
          <a:xfrm>
            <a:off x="3419534" y="2453388"/>
            <a:ext cx="3027558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Garanzia Postuma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per coprire i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danni relativi a parti strutturali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dell’edificio rientranti </a:t>
            </a:r>
            <a:r>
              <a:rPr lang="it-IT" sz="1600" dirty="0">
                <a:solidFill>
                  <a:srgbClr val="002060"/>
                </a:solidFill>
                <a:latin typeface="Source Sans Pro" panose="020B0503030403020204" pitchFamily="34" charset="0"/>
              </a:rPr>
              <a:t>nel </a:t>
            </a:r>
            <a:r>
              <a:rPr lang="it-IT" sz="16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Sismabonus</a:t>
            </a:r>
            <a:r>
              <a:rPr lang="it-IT" sz="1600" dirty="0">
                <a:solidFill>
                  <a:srgbClr val="002060"/>
                </a:solidFill>
                <a:latin typeface="Source Sans Pro" panose="020B0503030403020204" pitchFamily="34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(+ eventuali danni a terzi)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E85DEA37-59DB-48D5-A650-58D0804CA2A5}"/>
              </a:ext>
            </a:extLst>
          </p:cNvPr>
          <p:cNvSpPr/>
          <p:nvPr/>
        </p:nvSpPr>
        <p:spPr>
          <a:xfrm>
            <a:off x="3419534" y="3900226"/>
            <a:ext cx="3046465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Garanzia Postuma </a:t>
            </a:r>
            <a:r>
              <a:rPr lang="it-IT" sz="1600" dirty="0">
                <a:solidFill>
                  <a:srgbClr val="002060"/>
                </a:solidFill>
                <a:latin typeface="Source Sans Pro" panose="020B0503030403020204" pitchFamily="34" charset="0"/>
              </a:rPr>
              <a:t>per coprire i </a:t>
            </a:r>
            <a:r>
              <a:rPr lang="it-IT" sz="16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danni relativi a parti non strutturali </a:t>
            </a:r>
            <a:r>
              <a:rPr lang="it-IT" sz="1600" dirty="0">
                <a:solidFill>
                  <a:srgbClr val="002060"/>
                </a:solidFill>
                <a:latin typeface="Source Sans Pro" panose="020B0503030403020204" pitchFamily="34" charset="0"/>
              </a:rPr>
              <a:t>dell’edificio rientranti nell’</a:t>
            </a:r>
            <a:r>
              <a:rPr lang="it-IT" sz="1600" b="1" dirty="0" err="1">
                <a:solidFill>
                  <a:srgbClr val="002060"/>
                </a:solidFill>
                <a:latin typeface="Source Sans Pro" panose="020B0503030403020204" pitchFamily="34" charset="0"/>
              </a:rPr>
              <a:t>Ecobonus</a:t>
            </a:r>
            <a:endParaRPr lang="it-IT" sz="1600" b="1" dirty="0">
              <a:solidFill>
                <a:srgbClr val="002060"/>
              </a:solidFill>
              <a:latin typeface="Source Sans Pro" panose="020B0503030403020204" pitchFamily="34" charset="0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AB938E4A-715D-4038-95E2-B55B630794E6}"/>
              </a:ext>
            </a:extLst>
          </p:cNvPr>
          <p:cNvSpPr>
            <a:spLocks noChangeAspect="1"/>
          </p:cNvSpPr>
          <p:nvPr/>
        </p:nvSpPr>
        <p:spPr>
          <a:xfrm>
            <a:off x="6669421" y="1292756"/>
            <a:ext cx="2520540" cy="10476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anchor="ctr">
            <a:noAutofit/>
          </a:bodyPr>
          <a:lstStyle/>
          <a:p>
            <a:r>
              <a:rPr lang="it-IT" sz="16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«CAR» </a:t>
            </a:r>
            <a:r>
              <a:rPr lang="it-IT" sz="12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(</a:t>
            </a:r>
            <a:r>
              <a:rPr lang="it-IT" sz="1200" b="1" dirty="0" err="1">
                <a:solidFill>
                  <a:srgbClr val="002060"/>
                </a:solidFill>
                <a:latin typeface="Source Sans Pro" panose="020B0503030403020204" pitchFamily="34" charset="0"/>
              </a:rPr>
              <a:t>Contractor’s</a:t>
            </a:r>
            <a:r>
              <a:rPr lang="it-IT" sz="12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 </a:t>
            </a:r>
            <a:r>
              <a:rPr lang="it-IT" sz="1200" b="1" dirty="0" err="1">
                <a:solidFill>
                  <a:srgbClr val="002060"/>
                </a:solidFill>
                <a:latin typeface="Source Sans Pro" panose="020B0503030403020204" pitchFamily="34" charset="0"/>
              </a:rPr>
              <a:t>All</a:t>
            </a:r>
            <a:r>
              <a:rPr lang="it-IT" sz="12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 Risks in qualità di impresa che esegue i lavori)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E010A9B9-F596-4771-8A97-C73751157697}"/>
              </a:ext>
            </a:extLst>
          </p:cNvPr>
          <p:cNvSpPr>
            <a:spLocks noChangeAspect="1"/>
          </p:cNvSpPr>
          <p:nvPr/>
        </p:nvSpPr>
        <p:spPr>
          <a:xfrm>
            <a:off x="6669421" y="2453388"/>
            <a:ext cx="2520540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anchor="ctr">
            <a:noAutofit/>
          </a:bodyPr>
          <a:lstStyle/>
          <a:p>
            <a:r>
              <a:rPr lang="it-IT" sz="16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DECENNALE POSTUMA</a:t>
            </a:r>
            <a:endParaRPr lang="it-IT" sz="1200" b="1" dirty="0">
              <a:solidFill>
                <a:srgbClr val="002060"/>
              </a:solidFill>
              <a:latin typeface="Source Sans Pro" panose="020B0503030403020204" pitchFamily="34" charset="0"/>
            </a:endParaRP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0BC40875-2DBD-451F-BB82-5FB19DC6EC5E}"/>
              </a:ext>
            </a:extLst>
          </p:cNvPr>
          <p:cNvSpPr>
            <a:spLocks noChangeAspect="1"/>
          </p:cNvSpPr>
          <p:nvPr/>
        </p:nvSpPr>
        <p:spPr>
          <a:xfrm>
            <a:off x="6669421" y="3900226"/>
            <a:ext cx="2520540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anchor="ctr">
            <a:noAutofit/>
          </a:bodyPr>
          <a:lstStyle/>
          <a:p>
            <a:r>
              <a:rPr lang="it-IT" sz="16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RIMPIAZZO D’OPERA</a:t>
            </a:r>
            <a:endParaRPr lang="it-IT" sz="1200" b="1" dirty="0">
              <a:solidFill>
                <a:srgbClr val="002060"/>
              </a:solidFill>
              <a:latin typeface="Source Sans Pro" panose="020B0503030403020204" pitchFamily="34" charset="0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82A9D02D-5EC7-46BA-A4E3-BB3FBA43E7CF}"/>
              </a:ext>
            </a:extLst>
          </p:cNvPr>
          <p:cNvSpPr>
            <a:spLocks noChangeAspect="1"/>
          </p:cNvSpPr>
          <p:nvPr/>
        </p:nvSpPr>
        <p:spPr>
          <a:xfrm>
            <a:off x="6669421" y="5100843"/>
            <a:ext cx="2520540" cy="10810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anchor="ctr">
            <a:noAutofit/>
          </a:bodyPr>
          <a:lstStyle/>
          <a:p>
            <a:r>
              <a:rPr lang="it-IT" sz="1600" b="1" dirty="0">
                <a:solidFill>
                  <a:srgbClr val="002060"/>
                </a:solidFill>
                <a:latin typeface="Source Sans Pro" panose="020B0503030403020204" pitchFamily="34" charset="0"/>
              </a:rPr>
              <a:t>BUONA ESECUZIONE</a:t>
            </a:r>
            <a:endParaRPr lang="it-IT" sz="1200" b="1" dirty="0">
              <a:solidFill>
                <a:srgbClr val="002060"/>
              </a:solidFill>
              <a:latin typeface="Source Sans Pro" panose="020B0503030403020204" pitchFamily="34" charset="0"/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E71CDB47-BB45-4BD5-A81B-4A33DBEE7415}"/>
              </a:ext>
            </a:extLst>
          </p:cNvPr>
          <p:cNvSpPr>
            <a:spLocks/>
          </p:cNvSpPr>
          <p:nvPr/>
        </p:nvSpPr>
        <p:spPr>
          <a:xfrm>
            <a:off x="3419534" y="5100843"/>
            <a:ext cx="3027559" cy="10810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Avere un risarcimento per i danni causati dal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mancato rispetto del capitolato/ progetto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AC5FF2DD-B56A-42B4-9DA4-4C0CE39B7FF7}"/>
              </a:ext>
            </a:extLst>
          </p:cNvPr>
          <p:cNvSpPr/>
          <p:nvPr/>
        </p:nvSpPr>
        <p:spPr>
          <a:xfrm>
            <a:off x="9462388" y="5100843"/>
            <a:ext cx="2520540" cy="10810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anchor="ctr">
            <a:noAutofit/>
          </a:bodyPr>
          <a:lstStyle/>
          <a:p>
            <a:pPr>
              <a:defRPr/>
            </a:pPr>
            <a:r>
              <a:rPr lang="it-IT" sz="1600" b="1">
                <a:solidFill>
                  <a:srgbClr val="002060"/>
                </a:solidFill>
                <a:latin typeface="Source Sans Pro" panose="020B0503030403020204" pitchFamily="34" charset="0"/>
              </a:rPr>
              <a:t>disponibile</a:t>
            </a:r>
            <a:endParaRPr lang="it-IT" sz="1200" dirty="0">
              <a:solidFill>
                <a:srgbClr val="002060"/>
              </a:solidFill>
              <a:latin typeface="Source Sans Pro" panose="020B0503030403020204" pitchFamily="34" charset="0"/>
            </a:endParaRP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81B774DE-8B7B-46E0-B17F-88477B5F1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3869" y="1337603"/>
            <a:ext cx="850814" cy="243870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9102D613-BE4A-4D93-BD4A-9241B973A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3992" y="2488355"/>
            <a:ext cx="850814" cy="243870"/>
          </a:xfrm>
          <a:prstGeom prst="rect">
            <a:avLst/>
          </a:prstGeom>
        </p:spPr>
      </p:pic>
      <p:sp>
        <p:nvSpPr>
          <p:cNvPr id="24" name="Rettangolo 37">
            <a:extLst>
              <a:ext uri="{FF2B5EF4-FFF2-40B4-BE49-F238E27FC236}">
                <a16:creationId xmlns:a16="http://schemas.microsoft.com/office/drawing/2014/main" id="{43769305-03C0-4EF7-8039-1B6F7A83C790}"/>
              </a:ext>
            </a:extLst>
          </p:cNvPr>
          <p:cNvSpPr/>
          <p:nvPr/>
        </p:nvSpPr>
        <p:spPr>
          <a:xfrm>
            <a:off x="327780" y="125632"/>
            <a:ext cx="101450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303">
              <a:defRPr/>
            </a:pPr>
            <a:r>
              <a:rPr lang="pt-BR" sz="2400" b="1" dirty="0">
                <a:solidFill>
                  <a:srgbClr val="99042F"/>
                </a:solidFill>
                <a:latin typeface="EYInterstate Light" panose="02000506000000020004" pitchFamily="2" charset="0"/>
                <a:ea typeface="+mj-ea"/>
                <a:cs typeface="+mj-cs"/>
              </a:rPr>
              <a:t>Bonus edilizi: offerta assicurativa a imprese edili</a:t>
            </a:r>
            <a:endParaRPr lang="it-IT" sz="2400" b="1" dirty="0">
              <a:solidFill>
                <a:srgbClr val="99042F"/>
              </a:solidFill>
              <a:latin typeface="EYInterstate Light" panose="02000506000000020004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91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arrotondato 9">
            <a:extLst>
              <a:ext uri="{FF2B5EF4-FFF2-40B4-BE49-F238E27FC236}">
                <a16:creationId xmlns:a16="http://schemas.microsoft.com/office/drawing/2014/main" id="{EFA4C3D5-9288-431E-9DCD-CB1744CC93B2}"/>
              </a:ext>
            </a:extLst>
          </p:cNvPr>
          <p:cNvSpPr/>
          <p:nvPr/>
        </p:nvSpPr>
        <p:spPr>
          <a:xfrm>
            <a:off x="3085302" y="2716615"/>
            <a:ext cx="8338604" cy="2415972"/>
          </a:xfrm>
          <a:prstGeom prst="roundRect">
            <a:avLst/>
          </a:prstGeom>
          <a:solidFill>
            <a:srgbClr val="FFFFFF"/>
          </a:solidFill>
          <a:ln w="28575" cap="flat" cmpd="sng" algn="ctr">
            <a:noFill/>
            <a:prstDash val="solid"/>
          </a:ln>
          <a:effectLst/>
        </p:spPr>
        <p:txBody>
          <a:bodyPr lIns="0" tIns="0" rIns="0" bIns="0" rtlCol="0" anchor="t" anchorCtr="0"/>
          <a:lstStyle/>
          <a:p>
            <a:pPr marL="258204" indent="-258204" algn="just" defTabSz="942505">
              <a:spcAft>
                <a:spcPts val="600"/>
              </a:spcAft>
              <a:buFont typeface="EYInterstate Light" panose="02000506000000020004" pitchFamily="2" charset="0"/>
              <a:buChar char="•"/>
              <a:defRPr/>
            </a:pPr>
            <a:r>
              <a:rPr lang="it-IT" sz="1400" b="1" kern="0" dirty="0">
                <a:latin typeface="EYInterstate Light" panose="02000506000000020004" pitchFamily="2" charset="0"/>
              </a:rPr>
              <a:t>Condomini </a:t>
            </a:r>
            <a:r>
              <a:rPr lang="it-IT" sz="1400" kern="0" dirty="0">
                <a:latin typeface="EYInterstate Light" panose="02000506000000020004" pitchFamily="2" charset="0"/>
              </a:rPr>
              <a:t>(il superbonus non si applica agli interventi realizzati su parti comuni di un edificio interamente posseduto da un unico proprietario o in comproprietà tra più soggetti)</a:t>
            </a:r>
          </a:p>
          <a:p>
            <a:pPr marL="258204" indent="-258204" algn="just" defTabSz="942505">
              <a:spcAft>
                <a:spcPts val="600"/>
              </a:spcAft>
              <a:buFont typeface="EYInterstate Light" panose="02000506000000020004" pitchFamily="2" charset="0"/>
              <a:buChar char="•"/>
              <a:defRPr/>
            </a:pPr>
            <a:r>
              <a:rPr lang="it-IT" sz="1400" b="1" kern="0" dirty="0">
                <a:latin typeface="EYInterstate Light" panose="02000506000000020004" pitchFamily="2" charset="0"/>
              </a:rPr>
              <a:t>Persone fisiche </a:t>
            </a:r>
            <a:r>
              <a:rPr lang="it-IT" sz="1400" kern="0" dirty="0">
                <a:latin typeface="EYInterstate Light" panose="02000506000000020004" pitchFamily="2" charset="0"/>
              </a:rPr>
              <a:t>(al di fuori dell’esercizio di attività di impresa, arti e professioni) che affidano alle Imprese Appaltatrici l’esecuzione degli Interventi Agevolati (maxi-detrazione fruibile su un </a:t>
            </a:r>
            <a:r>
              <a:rPr lang="it-IT" sz="1400" b="1" kern="0" dirty="0">
                <a:latin typeface="EYInterstate Light" panose="02000506000000020004" pitchFamily="2" charset="0"/>
              </a:rPr>
              <a:t>massimo di due unità immobiliari</a:t>
            </a:r>
            <a:r>
              <a:rPr lang="it-IT" sz="1400" kern="0" dirty="0">
                <a:latin typeface="EYInterstate Light" panose="02000506000000020004" pitchFamily="2" charset="0"/>
              </a:rPr>
              <a:t> per Interventi in ambito di risparmio energetico) </a:t>
            </a:r>
          </a:p>
          <a:p>
            <a:pPr marL="258204" indent="-258204" algn="just" defTabSz="942505">
              <a:spcAft>
                <a:spcPts val="600"/>
              </a:spcAft>
              <a:buFont typeface="EYInterstate Light" panose="02000506000000020004" pitchFamily="2" charset="0"/>
              <a:buChar char="•"/>
              <a:defRPr/>
            </a:pPr>
            <a:r>
              <a:rPr lang="it-IT" sz="1400" kern="0" dirty="0">
                <a:latin typeface="EYInterstate Light" panose="02000506000000020004" pitchFamily="2" charset="0"/>
              </a:rPr>
              <a:t>Istituti autonomi case popolari (IACP) e altri enti aventi le medesime finalità sociali</a:t>
            </a:r>
          </a:p>
          <a:p>
            <a:pPr marL="258204" indent="-258204" algn="just" defTabSz="942505">
              <a:spcAft>
                <a:spcPts val="600"/>
              </a:spcAft>
              <a:buFont typeface="EYInterstate Light" panose="02000506000000020004" pitchFamily="2" charset="0"/>
              <a:buChar char="•"/>
              <a:defRPr/>
            </a:pPr>
            <a:r>
              <a:rPr lang="it-IT" sz="1400" kern="0" dirty="0">
                <a:latin typeface="EYInterstate Light" panose="02000506000000020004" pitchFamily="2" charset="0"/>
              </a:rPr>
              <a:t>Cooperative di abitazione a proprietà indivisa, per interventi realizzati su immobili dalle stesse posseduti e assegnati in godimento ai propri soci</a:t>
            </a:r>
          </a:p>
          <a:p>
            <a:pPr marL="258204" indent="-258204" algn="just" defTabSz="942505">
              <a:spcAft>
                <a:spcPts val="600"/>
              </a:spcAft>
              <a:buFont typeface="EYInterstate Light" panose="02000506000000020004" pitchFamily="2" charset="0"/>
              <a:buChar char="•"/>
              <a:defRPr/>
            </a:pPr>
            <a:r>
              <a:rPr lang="it-IT" sz="1400" kern="0" dirty="0">
                <a:latin typeface="EYInterstate Light" panose="02000506000000020004" pitchFamily="2" charset="0"/>
              </a:rPr>
              <a:t>Associazioni e Società sportive dilettantistiche</a:t>
            </a:r>
          </a:p>
          <a:p>
            <a:pPr marL="258204" indent="-258204" algn="just" defTabSz="942505">
              <a:spcAft>
                <a:spcPts val="600"/>
              </a:spcAft>
              <a:buFont typeface="EYInterstate Light" panose="02000506000000020004" pitchFamily="2" charset="0"/>
              <a:buChar char="•"/>
              <a:defRPr/>
            </a:pPr>
            <a:r>
              <a:rPr lang="it-IT" sz="1400" kern="0" dirty="0">
                <a:latin typeface="EYInterstate Light" panose="02000506000000020004" pitchFamily="2" charset="0"/>
              </a:rPr>
              <a:t>Organizzazioni non lucrative di utilità sociale (ONLUS)</a:t>
            </a:r>
          </a:p>
        </p:txBody>
      </p:sp>
      <p:sp>
        <p:nvSpPr>
          <p:cNvPr id="4" name="Rettangolo arrotondato 6">
            <a:extLst>
              <a:ext uri="{FF2B5EF4-FFF2-40B4-BE49-F238E27FC236}">
                <a16:creationId xmlns:a16="http://schemas.microsoft.com/office/drawing/2014/main" id="{AB8DE189-190D-40BB-9FA3-5CAFE06737D1}"/>
              </a:ext>
            </a:extLst>
          </p:cNvPr>
          <p:cNvSpPr/>
          <p:nvPr/>
        </p:nvSpPr>
        <p:spPr>
          <a:xfrm>
            <a:off x="533995" y="2893136"/>
            <a:ext cx="2064913" cy="773262"/>
          </a:xfrm>
          <a:prstGeom prst="rect">
            <a:avLst/>
          </a:prstGeom>
          <a:solidFill>
            <a:srgbClr val="730323"/>
          </a:solidFill>
        </p:spPr>
        <p:txBody>
          <a:bodyPr wrap="square" lIns="0" tIns="0" rIns="0" bIns="0" rtlCol="0" anchor="ctr" anchorCtr="0">
            <a:normAutofit/>
          </a:bodyPr>
          <a:lstStyle/>
          <a:p>
            <a:pPr algn="ctr" defTabSz="942505">
              <a:lnSpc>
                <a:spcPts val="1200"/>
              </a:lnSpc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4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Chi può accedervi</a:t>
            </a:r>
          </a:p>
        </p:txBody>
      </p:sp>
      <p:sp>
        <p:nvSpPr>
          <p:cNvPr id="5" name="Freeform 67">
            <a:extLst>
              <a:ext uri="{FF2B5EF4-FFF2-40B4-BE49-F238E27FC236}">
                <a16:creationId xmlns:a16="http://schemas.microsoft.com/office/drawing/2014/main" id="{4106940C-4C45-4AE5-AE11-94EE81F3F289}"/>
              </a:ext>
            </a:extLst>
          </p:cNvPr>
          <p:cNvSpPr>
            <a:spLocks/>
          </p:cNvSpPr>
          <p:nvPr/>
        </p:nvSpPr>
        <p:spPr bwMode="auto">
          <a:xfrm>
            <a:off x="1703487" y="4196623"/>
            <a:ext cx="528612" cy="99807"/>
          </a:xfrm>
          <a:custGeom>
            <a:avLst/>
            <a:gdLst>
              <a:gd name="T0" fmla="*/ 994 w 1998"/>
              <a:gd name="T1" fmla="*/ 0 h 680"/>
              <a:gd name="T2" fmla="*/ 0 w 1998"/>
              <a:gd name="T3" fmla="*/ 542 h 680"/>
              <a:gd name="T4" fmla="*/ 38 w 1998"/>
              <a:gd name="T5" fmla="*/ 676 h 680"/>
              <a:gd name="T6" fmla="*/ 994 w 1998"/>
              <a:gd name="T7" fmla="*/ 154 h 680"/>
              <a:gd name="T8" fmla="*/ 1960 w 1998"/>
              <a:gd name="T9" fmla="*/ 680 h 680"/>
              <a:gd name="T10" fmla="*/ 1962 w 1998"/>
              <a:gd name="T11" fmla="*/ 676 h 680"/>
              <a:gd name="T12" fmla="*/ 1998 w 1998"/>
              <a:gd name="T13" fmla="*/ 548 h 680"/>
              <a:gd name="T14" fmla="*/ 994 w 1998"/>
              <a:gd name="T15" fmla="*/ 0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98" h="680">
                <a:moveTo>
                  <a:pt x="994" y="0"/>
                </a:moveTo>
                <a:lnTo>
                  <a:pt x="0" y="542"/>
                </a:lnTo>
                <a:lnTo>
                  <a:pt x="38" y="676"/>
                </a:lnTo>
                <a:lnTo>
                  <a:pt x="994" y="154"/>
                </a:lnTo>
                <a:lnTo>
                  <a:pt x="1960" y="680"/>
                </a:lnTo>
                <a:lnTo>
                  <a:pt x="1962" y="676"/>
                </a:lnTo>
                <a:lnTo>
                  <a:pt x="1998" y="548"/>
                </a:lnTo>
                <a:lnTo>
                  <a:pt x="994" y="0"/>
                </a:lnTo>
                <a:close/>
              </a:path>
            </a:pathLst>
          </a:custGeom>
          <a:solidFill>
            <a:srgbClr val="2E2E38">
              <a:lumMod val="5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82623" tIns="41312" rIns="82623" bIns="41312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6" name="Rettangolo arrotondato 9">
            <a:extLst>
              <a:ext uri="{FF2B5EF4-FFF2-40B4-BE49-F238E27FC236}">
                <a16:creationId xmlns:a16="http://schemas.microsoft.com/office/drawing/2014/main" id="{D94ECB4D-6470-431E-821B-3D9F274EFB29}"/>
              </a:ext>
            </a:extLst>
          </p:cNvPr>
          <p:cNvSpPr/>
          <p:nvPr/>
        </p:nvSpPr>
        <p:spPr>
          <a:xfrm>
            <a:off x="2949495" y="750127"/>
            <a:ext cx="8474411" cy="1356098"/>
          </a:xfrm>
          <a:prstGeom prst="roundRect">
            <a:avLst/>
          </a:prstGeom>
          <a:solidFill>
            <a:srgbClr val="FFFFFF"/>
          </a:solidFill>
          <a:ln w="28575" cap="flat" cmpd="sng" algn="ctr">
            <a:noFill/>
            <a:prstDash val="solid"/>
          </a:ln>
          <a:effectLst/>
        </p:spPr>
        <p:txBody>
          <a:bodyPr lIns="0" tIns="0" rIns="0" bIns="0" rtlCol="0" anchor="t" anchorCtr="0"/>
          <a:lstStyle/>
          <a:p>
            <a:pPr marL="361485" indent="-361485" algn="just" defTabSz="942505">
              <a:spcAft>
                <a:spcPts val="271"/>
              </a:spcAft>
              <a:buFont typeface="+mj-lt"/>
              <a:buAutoNum type="romanLcPeriod"/>
              <a:defRPr/>
            </a:pPr>
            <a:r>
              <a:rPr lang="it-IT" sz="1400" b="1" kern="0" dirty="0">
                <a:solidFill>
                  <a:srgbClr val="2E2E38"/>
                </a:solidFill>
                <a:latin typeface="EYInterstate Light" panose="02000506000000020004" pitchFamily="2" charset="0"/>
              </a:rPr>
              <a:t>Detrazione fiscale elevata al 110%</a:t>
            </a:r>
            <a:r>
              <a:rPr lang="it-IT" sz="1400" kern="0" dirty="0">
                <a:solidFill>
                  <a:srgbClr val="2E2E38"/>
                </a:solidFill>
                <a:latin typeface="EYInterstate Light" panose="02000506000000020004" pitchFamily="2" charset="0"/>
              </a:rPr>
              <a:t> in relazione a spese sostenute </a:t>
            </a:r>
            <a:r>
              <a:rPr lang="it-IT" sz="1400" kern="0" dirty="0">
                <a:solidFill>
                  <a:srgbClr val="2E2E38"/>
                </a:solidFill>
                <a:latin typeface="EYInterstate Light" panose="02000506000000020004" pitchFamily="2" charset="0"/>
                <a:cs typeface="Arial" panose="020B0604020202020204" pitchFamily="34" charset="0"/>
              </a:rPr>
              <a:t>‒ </a:t>
            </a:r>
            <a:r>
              <a:rPr lang="it-IT" sz="1400" u="sng" kern="0" dirty="0">
                <a:solidFill>
                  <a:srgbClr val="2E2E38"/>
                </a:solidFill>
                <a:latin typeface="EYInterstate Light" panose="02000506000000020004" pitchFamily="2" charset="0"/>
                <a:cs typeface="Arial" panose="020B0604020202020204" pitchFamily="34" charset="0"/>
              </a:rPr>
              <a:t>dal 1° luglio 2020 al 31 </a:t>
            </a:r>
            <a:r>
              <a:rPr lang="it-IT" sz="1400" u="sng" kern="0">
                <a:solidFill>
                  <a:srgbClr val="2E2E38"/>
                </a:solidFill>
                <a:latin typeface="EYInterstate Light" panose="02000506000000020004" pitchFamily="2" charset="0"/>
                <a:cs typeface="Arial" panose="020B0604020202020204" pitchFamily="34" charset="0"/>
              </a:rPr>
              <a:t>dicembre 2022</a:t>
            </a:r>
            <a:r>
              <a:rPr lang="it-IT" sz="1400" kern="0">
                <a:solidFill>
                  <a:srgbClr val="2E2E38"/>
                </a:solidFill>
                <a:latin typeface="EYInterstate Light" panose="02000506000000020004" pitchFamily="2" charset="0"/>
                <a:cs typeface="Arial" panose="020B0604020202020204" pitchFamily="34" charset="0"/>
              </a:rPr>
              <a:t> </a:t>
            </a:r>
            <a:r>
              <a:rPr lang="it-IT" sz="1400" kern="0" dirty="0">
                <a:solidFill>
                  <a:srgbClr val="2E2E38"/>
                </a:solidFill>
                <a:latin typeface="EYInterstate Light" panose="02000506000000020004" pitchFamily="2" charset="0"/>
                <a:cs typeface="Arial" panose="020B0604020202020204" pitchFamily="34" charset="0"/>
              </a:rPr>
              <a:t>‒ </a:t>
            </a:r>
            <a:r>
              <a:rPr lang="it-IT" sz="1400" kern="0" dirty="0">
                <a:solidFill>
                  <a:srgbClr val="2E2E38"/>
                </a:solidFill>
                <a:latin typeface="EYInterstate Light" panose="02000506000000020004" pitchFamily="2" charset="0"/>
              </a:rPr>
              <a:t>per la realizzazione di determinate tipologie di interventi in ambito di «efficienza energetica», «riduzione del rischio sismico», installazione di «impianti fotovoltaici» e colonnine per la ricarica di «veicoli elettrici»</a:t>
            </a:r>
          </a:p>
          <a:p>
            <a:pPr marL="361485" indent="-361485" algn="just" defTabSz="942505">
              <a:spcAft>
                <a:spcPts val="271"/>
              </a:spcAft>
              <a:buFont typeface="+mj-lt"/>
              <a:buAutoNum type="romanLcPeriod"/>
              <a:defRPr/>
            </a:pPr>
            <a:r>
              <a:rPr lang="it-IT" sz="1400" b="1" kern="0" dirty="0">
                <a:solidFill>
                  <a:srgbClr val="2E2E38"/>
                </a:solidFill>
                <a:latin typeface="EYInterstate Light" panose="02000506000000020004" pitchFamily="2" charset="0"/>
              </a:rPr>
              <a:t>Detrazione fiscale confermata dal 50% al 90% </a:t>
            </a:r>
            <a:r>
              <a:rPr lang="it-IT" sz="1400" kern="0" dirty="0">
                <a:solidFill>
                  <a:srgbClr val="2E2E38"/>
                </a:solidFill>
                <a:latin typeface="EYInterstate Light" panose="02000506000000020004" pitchFamily="2" charset="0"/>
              </a:rPr>
              <a:t>per le detrazioni spettanti su altre tipologie di opere agevolate (es. rifacimento facciate esterne di edifici, opere di ristrutturazione edilizia, altri interventi anti-sismici e di efficienza energetica) </a:t>
            </a:r>
          </a:p>
          <a:p>
            <a:pPr marL="361485" indent="-361485" algn="just" defTabSz="942505">
              <a:spcAft>
                <a:spcPts val="271"/>
              </a:spcAft>
              <a:buFont typeface="+mj-lt"/>
              <a:buAutoNum type="romanLcPeriod"/>
              <a:defRPr/>
            </a:pPr>
            <a:r>
              <a:rPr lang="it-IT" sz="1400" b="1" kern="0" dirty="0">
                <a:solidFill>
                  <a:srgbClr val="2E2E38"/>
                </a:solidFill>
                <a:latin typeface="EYInterstate Light" panose="02000506000000020004" pitchFamily="2" charset="0"/>
              </a:rPr>
              <a:t>Fruibilità</a:t>
            </a:r>
            <a:r>
              <a:rPr lang="it-IT" sz="1400" kern="0" dirty="0">
                <a:solidFill>
                  <a:srgbClr val="2E2E38"/>
                </a:solidFill>
                <a:latin typeface="EYInterstate Light" panose="02000506000000020004" pitchFamily="2" charset="0"/>
              </a:rPr>
              <a:t> della detrazione</a:t>
            </a:r>
            <a:r>
              <a:rPr lang="it-IT" sz="1400" b="1" kern="0" dirty="0">
                <a:solidFill>
                  <a:srgbClr val="2E2E38"/>
                </a:solidFill>
                <a:latin typeface="EYInterstate Light" panose="02000506000000020004" pitchFamily="2" charset="0"/>
              </a:rPr>
              <a:t> </a:t>
            </a:r>
            <a:r>
              <a:rPr lang="it-IT" sz="1400" kern="0" dirty="0">
                <a:solidFill>
                  <a:srgbClr val="2E2E38"/>
                </a:solidFill>
                <a:latin typeface="EYInterstate Light" panose="02000506000000020004" pitchFamily="2" charset="0"/>
              </a:rPr>
              <a:t>fiscale (in rate annuali di pari importo) in </a:t>
            </a:r>
            <a:r>
              <a:rPr lang="it-IT" sz="1400" b="1" kern="0" dirty="0">
                <a:solidFill>
                  <a:srgbClr val="2E2E38"/>
                </a:solidFill>
                <a:latin typeface="EYInterstate Light" panose="02000506000000020004" pitchFamily="2" charset="0"/>
              </a:rPr>
              <a:t>5 anni per gli Interventi di cui al punto i.</a:t>
            </a:r>
            <a:r>
              <a:rPr lang="it-IT" sz="1400" kern="0" dirty="0">
                <a:solidFill>
                  <a:srgbClr val="2E2E38"/>
                </a:solidFill>
                <a:latin typeface="EYInterstate Light" panose="02000506000000020004" pitchFamily="2" charset="0"/>
              </a:rPr>
              <a:t>, o in </a:t>
            </a:r>
            <a:r>
              <a:rPr lang="it-IT" sz="1400" b="1" kern="0" dirty="0">
                <a:solidFill>
                  <a:srgbClr val="2E2E38"/>
                </a:solidFill>
                <a:latin typeface="EYInterstate Light" panose="02000506000000020004" pitchFamily="2" charset="0"/>
              </a:rPr>
              <a:t>5 o 10 anni per quelli indicati al punto ii.</a:t>
            </a:r>
            <a:r>
              <a:rPr lang="it-IT" sz="1400" kern="0" dirty="0">
                <a:solidFill>
                  <a:srgbClr val="2E2E38"/>
                </a:solidFill>
                <a:latin typeface="EYInterstate Light" panose="02000506000000020004" pitchFamily="2" charset="0"/>
              </a:rPr>
              <a:t>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18C3D88-771D-4B4A-B5F1-4E6116A495D3}"/>
              </a:ext>
            </a:extLst>
          </p:cNvPr>
          <p:cNvGrpSpPr/>
          <p:nvPr/>
        </p:nvGrpSpPr>
        <p:grpSpPr>
          <a:xfrm>
            <a:off x="1145915" y="1724912"/>
            <a:ext cx="702198" cy="581244"/>
            <a:chOff x="831850" y="1314450"/>
            <a:chExt cx="1139825" cy="1276350"/>
          </a:xfrm>
          <a:solidFill>
            <a:srgbClr val="2E2E38">
              <a:lumMod val="50000"/>
            </a:srgbClr>
          </a:solidFill>
        </p:grpSpPr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2E7105AB-FB0C-4F55-81AB-21264C64F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850" y="1397000"/>
              <a:ext cx="28575" cy="1016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EEE84641-56FE-41BB-8FB5-C86DF0B4C1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850" y="1524000"/>
              <a:ext cx="28575" cy="412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9D0C231E-E587-4D82-8EB6-48B9BDD44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0175" y="1314450"/>
              <a:ext cx="28575" cy="1016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C444200C-5129-4F7D-9D2B-53A2D2E4C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0175" y="1441450"/>
              <a:ext cx="28575" cy="412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45A63D17-0980-4B6E-B6F1-4CF58BA8D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500" y="1419225"/>
              <a:ext cx="28575" cy="1016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4DEA877-D4E1-4A6C-93BE-BBB80D0F9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500" y="1546225"/>
              <a:ext cx="28575" cy="412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D259B6BF-BCA5-47FA-B292-6C37A72F2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9375" y="2051050"/>
              <a:ext cx="114300" cy="200025"/>
            </a:xfrm>
            <a:custGeom>
              <a:avLst/>
              <a:gdLst>
                <a:gd name="T0" fmla="*/ 22 w 72"/>
                <a:gd name="T1" fmla="*/ 126 h 126"/>
                <a:gd name="T2" fmla="*/ 14 w 72"/>
                <a:gd name="T3" fmla="*/ 124 h 126"/>
                <a:gd name="T4" fmla="*/ 2 w 72"/>
                <a:gd name="T5" fmla="*/ 112 h 126"/>
                <a:gd name="T6" fmla="*/ 0 w 72"/>
                <a:gd name="T7" fmla="*/ 90 h 126"/>
                <a:gd name="T8" fmla="*/ 18 w 72"/>
                <a:gd name="T9" fmla="*/ 104 h 126"/>
                <a:gd name="T10" fmla="*/ 20 w 72"/>
                <a:gd name="T11" fmla="*/ 106 h 126"/>
                <a:gd name="T12" fmla="*/ 50 w 72"/>
                <a:gd name="T13" fmla="*/ 108 h 126"/>
                <a:gd name="T14" fmla="*/ 52 w 72"/>
                <a:gd name="T15" fmla="*/ 106 h 126"/>
                <a:gd name="T16" fmla="*/ 54 w 72"/>
                <a:gd name="T17" fmla="*/ 76 h 126"/>
                <a:gd name="T18" fmla="*/ 52 w 72"/>
                <a:gd name="T19" fmla="*/ 72 h 126"/>
                <a:gd name="T20" fmla="*/ 22 w 72"/>
                <a:gd name="T21" fmla="*/ 72 h 126"/>
                <a:gd name="T22" fmla="*/ 14 w 72"/>
                <a:gd name="T23" fmla="*/ 70 h 126"/>
                <a:gd name="T24" fmla="*/ 2 w 72"/>
                <a:gd name="T25" fmla="*/ 58 h 126"/>
                <a:gd name="T26" fmla="*/ 0 w 72"/>
                <a:gd name="T27" fmla="*/ 22 h 126"/>
                <a:gd name="T28" fmla="*/ 2 w 72"/>
                <a:gd name="T29" fmla="*/ 14 h 126"/>
                <a:gd name="T30" fmla="*/ 14 w 72"/>
                <a:gd name="T31" fmla="*/ 2 h 126"/>
                <a:gd name="T32" fmla="*/ 50 w 72"/>
                <a:gd name="T33" fmla="*/ 0 h 126"/>
                <a:gd name="T34" fmla="*/ 58 w 72"/>
                <a:gd name="T35" fmla="*/ 2 h 126"/>
                <a:gd name="T36" fmla="*/ 70 w 72"/>
                <a:gd name="T37" fmla="*/ 14 h 126"/>
                <a:gd name="T38" fmla="*/ 72 w 72"/>
                <a:gd name="T39" fmla="*/ 36 h 126"/>
                <a:gd name="T40" fmla="*/ 54 w 72"/>
                <a:gd name="T41" fmla="*/ 22 h 126"/>
                <a:gd name="T42" fmla="*/ 52 w 72"/>
                <a:gd name="T43" fmla="*/ 20 h 126"/>
                <a:gd name="T44" fmla="*/ 22 w 72"/>
                <a:gd name="T45" fmla="*/ 18 h 126"/>
                <a:gd name="T46" fmla="*/ 20 w 72"/>
                <a:gd name="T47" fmla="*/ 20 h 126"/>
                <a:gd name="T48" fmla="*/ 18 w 72"/>
                <a:gd name="T49" fmla="*/ 50 h 126"/>
                <a:gd name="T50" fmla="*/ 20 w 72"/>
                <a:gd name="T51" fmla="*/ 52 h 126"/>
                <a:gd name="T52" fmla="*/ 50 w 72"/>
                <a:gd name="T53" fmla="*/ 54 h 126"/>
                <a:gd name="T54" fmla="*/ 58 w 72"/>
                <a:gd name="T55" fmla="*/ 56 h 126"/>
                <a:gd name="T56" fmla="*/ 70 w 72"/>
                <a:gd name="T57" fmla="*/ 68 h 126"/>
                <a:gd name="T58" fmla="*/ 72 w 72"/>
                <a:gd name="T59" fmla="*/ 104 h 126"/>
                <a:gd name="T60" fmla="*/ 70 w 72"/>
                <a:gd name="T61" fmla="*/ 112 h 126"/>
                <a:gd name="T62" fmla="*/ 58 w 72"/>
                <a:gd name="T63" fmla="*/ 124 h 126"/>
                <a:gd name="T64" fmla="*/ 50 w 72"/>
                <a:gd name="T6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26">
                  <a:moveTo>
                    <a:pt x="50" y="126"/>
                  </a:moveTo>
                  <a:lnTo>
                    <a:pt x="22" y="126"/>
                  </a:lnTo>
                  <a:lnTo>
                    <a:pt x="22" y="126"/>
                  </a:lnTo>
                  <a:lnTo>
                    <a:pt x="14" y="124"/>
                  </a:lnTo>
                  <a:lnTo>
                    <a:pt x="6" y="118"/>
                  </a:lnTo>
                  <a:lnTo>
                    <a:pt x="2" y="112"/>
                  </a:lnTo>
                  <a:lnTo>
                    <a:pt x="0" y="104"/>
                  </a:lnTo>
                  <a:lnTo>
                    <a:pt x="0" y="90"/>
                  </a:lnTo>
                  <a:lnTo>
                    <a:pt x="18" y="90"/>
                  </a:lnTo>
                  <a:lnTo>
                    <a:pt x="18" y="104"/>
                  </a:lnTo>
                  <a:lnTo>
                    <a:pt x="18" y="104"/>
                  </a:lnTo>
                  <a:lnTo>
                    <a:pt x="20" y="106"/>
                  </a:lnTo>
                  <a:lnTo>
                    <a:pt x="22" y="108"/>
                  </a:lnTo>
                  <a:lnTo>
                    <a:pt x="50" y="108"/>
                  </a:lnTo>
                  <a:lnTo>
                    <a:pt x="50" y="108"/>
                  </a:lnTo>
                  <a:lnTo>
                    <a:pt x="52" y="106"/>
                  </a:lnTo>
                  <a:lnTo>
                    <a:pt x="54" y="104"/>
                  </a:lnTo>
                  <a:lnTo>
                    <a:pt x="54" y="76"/>
                  </a:lnTo>
                  <a:lnTo>
                    <a:pt x="54" y="76"/>
                  </a:lnTo>
                  <a:lnTo>
                    <a:pt x="52" y="72"/>
                  </a:lnTo>
                  <a:lnTo>
                    <a:pt x="50" y="72"/>
                  </a:lnTo>
                  <a:lnTo>
                    <a:pt x="22" y="72"/>
                  </a:lnTo>
                  <a:lnTo>
                    <a:pt x="22" y="72"/>
                  </a:lnTo>
                  <a:lnTo>
                    <a:pt x="14" y="70"/>
                  </a:lnTo>
                  <a:lnTo>
                    <a:pt x="6" y="66"/>
                  </a:lnTo>
                  <a:lnTo>
                    <a:pt x="2" y="58"/>
                  </a:lnTo>
                  <a:lnTo>
                    <a:pt x="0" y="50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8" y="2"/>
                  </a:lnTo>
                  <a:lnTo>
                    <a:pt x="66" y="6"/>
                  </a:lnTo>
                  <a:lnTo>
                    <a:pt x="70" y="14"/>
                  </a:lnTo>
                  <a:lnTo>
                    <a:pt x="72" y="22"/>
                  </a:lnTo>
                  <a:lnTo>
                    <a:pt x="72" y="36"/>
                  </a:lnTo>
                  <a:lnTo>
                    <a:pt x="54" y="36"/>
                  </a:lnTo>
                  <a:lnTo>
                    <a:pt x="54" y="22"/>
                  </a:lnTo>
                  <a:lnTo>
                    <a:pt x="54" y="22"/>
                  </a:lnTo>
                  <a:lnTo>
                    <a:pt x="52" y="20"/>
                  </a:lnTo>
                  <a:lnTo>
                    <a:pt x="50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0" y="20"/>
                  </a:lnTo>
                  <a:lnTo>
                    <a:pt x="18" y="22"/>
                  </a:lnTo>
                  <a:lnTo>
                    <a:pt x="18" y="50"/>
                  </a:lnTo>
                  <a:lnTo>
                    <a:pt x="18" y="50"/>
                  </a:lnTo>
                  <a:lnTo>
                    <a:pt x="20" y="52"/>
                  </a:lnTo>
                  <a:lnTo>
                    <a:pt x="22" y="54"/>
                  </a:lnTo>
                  <a:lnTo>
                    <a:pt x="50" y="54"/>
                  </a:lnTo>
                  <a:lnTo>
                    <a:pt x="50" y="54"/>
                  </a:lnTo>
                  <a:lnTo>
                    <a:pt x="58" y="56"/>
                  </a:lnTo>
                  <a:lnTo>
                    <a:pt x="66" y="60"/>
                  </a:lnTo>
                  <a:lnTo>
                    <a:pt x="70" y="68"/>
                  </a:lnTo>
                  <a:lnTo>
                    <a:pt x="72" y="76"/>
                  </a:lnTo>
                  <a:lnTo>
                    <a:pt x="72" y="104"/>
                  </a:lnTo>
                  <a:lnTo>
                    <a:pt x="72" y="104"/>
                  </a:lnTo>
                  <a:lnTo>
                    <a:pt x="70" y="112"/>
                  </a:lnTo>
                  <a:lnTo>
                    <a:pt x="66" y="118"/>
                  </a:lnTo>
                  <a:lnTo>
                    <a:pt x="58" y="124"/>
                  </a:lnTo>
                  <a:lnTo>
                    <a:pt x="50" y="126"/>
                  </a:lnTo>
                  <a:lnTo>
                    <a:pt x="50" y="12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67B0C54-1A32-405E-8AC3-B40E1DBC4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650" y="2041525"/>
              <a:ext cx="28575" cy="222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39A22463-8151-4FF7-AE1A-2A44EE594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650" y="2235200"/>
              <a:ext cx="28575" cy="254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A0BA67E3-C656-4CA3-AB48-F2D7BAD10A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1900" y="1974850"/>
              <a:ext cx="349250" cy="352425"/>
            </a:xfrm>
            <a:custGeom>
              <a:avLst/>
              <a:gdLst>
                <a:gd name="T0" fmla="*/ 110 w 220"/>
                <a:gd name="T1" fmla="*/ 222 h 222"/>
                <a:gd name="T2" fmla="*/ 66 w 220"/>
                <a:gd name="T3" fmla="*/ 212 h 222"/>
                <a:gd name="T4" fmla="*/ 32 w 220"/>
                <a:gd name="T5" fmla="*/ 188 h 222"/>
                <a:gd name="T6" fmla="*/ 8 w 220"/>
                <a:gd name="T7" fmla="*/ 154 h 222"/>
                <a:gd name="T8" fmla="*/ 0 w 220"/>
                <a:gd name="T9" fmla="*/ 110 h 222"/>
                <a:gd name="T10" fmla="*/ 2 w 220"/>
                <a:gd name="T11" fmla="*/ 88 h 222"/>
                <a:gd name="T12" fmla="*/ 18 w 220"/>
                <a:gd name="T13" fmla="*/ 48 h 222"/>
                <a:gd name="T14" fmla="*/ 48 w 220"/>
                <a:gd name="T15" fmla="*/ 18 h 222"/>
                <a:gd name="T16" fmla="*/ 88 w 220"/>
                <a:gd name="T17" fmla="*/ 2 h 222"/>
                <a:gd name="T18" fmla="*/ 110 w 220"/>
                <a:gd name="T19" fmla="*/ 0 h 222"/>
                <a:gd name="T20" fmla="*/ 154 w 220"/>
                <a:gd name="T21" fmla="*/ 8 h 222"/>
                <a:gd name="T22" fmla="*/ 188 w 220"/>
                <a:gd name="T23" fmla="*/ 32 h 222"/>
                <a:gd name="T24" fmla="*/ 212 w 220"/>
                <a:gd name="T25" fmla="*/ 68 h 222"/>
                <a:gd name="T26" fmla="*/ 220 w 220"/>
                <a:gd name="T27" fmla="*/ 110 h 222"/>
                <a:gd name="T28" fmla="*/ 218 w 220"/>
                <a:gd name="T29" fmla="*/ 132 h 222"/>
                <a:gd name="T30" fmla="*/ 202 w 220"/>
                <a:gd name="T31" fmla="*/ 172 h 222"/>
                <a:gd name="T32" fmla="*/ 172 w 220"/>
                <a:gd name="T33" fmla="*/ 202 h 222"/>
                <a:gd name="T34" fmla="*/ 132 w 220"/>
                <a:gd name="T35" fmla="*/ 220 h 222"/>
                <a:gd name="T36" fmla="*/ 110 w 220"/>
                <a:gd name="T37" fmla="*/ 222 h 222"/>
                <a:gd name="T38" fmla="*/ 110 w 220"/>
                <a:gd name="T39" fmla="*/ 18 h 222"/>
                <a:gd name="T40" fmla="*/ 74 w 220"/>
                <a:gd name="T41" fmla="*/ 26 h 222"/>
                <a:gd name="T42" fmla="*/ 44 w 220"/>
                <a:gd name="T43" fmla="*/ 44 h 222"/>
                <a:gd name="T44" fmla="*/ 24 w 220"/>
                <a:gd name="T45" fmla="*/ 74 h 222"/>
                <a:gd name="T46" fmla="*/ 18 w 220"/>
                <a:gd name="T47" fmla="*/ 110 h 222"/>
                <a:gd name="T48" fmla="*/ 20 w 220"/>
                <a:gd name="T49" fmla="*/ 130 h 222"/>
                <a:gd name="T50" fmla="*/ 34 w 220"/>
                <a:gd name="T51" fmla="*/ 162 h 222"/>
                <a:gd name="T52" fmla="*/ 58 w 220"/>
                <a:gd name="T53" fmla="*/ 188 h 222"/>
                <a:gd name="T54" fmla="*/ 92 w 220"/>
                <a:gd name="T55" fmla="*/ 202 h 222"/>
                <a:gd name="T56" fmla="*/ 110 w 220"/>
                <a:gd name="T57" fmla="*/ 204 h 222"/>
                <a:gd name="T58" fmla="*/ 146 w 220"/>
                <a:gd name="T59" fmla="*/ 196 h 222"/>
                <a:gd name="T60" fmla="*/ 176 w 220"/>
                <a:gd name="T61" fmla="*/ 176 h 222"/>
                <a:gd name="T62" fmla="*/ 196 w 220"/>
                <a:gd name="T63" fmla="*/ 146 h 222"/>
                <a:gd name="T64" fmla="*/ 202 w 220"/>
                <a:gd name="T65" fmla="*/ 110 h 222"/>
                <a:gd name="T66" fmla="*/ 200 w 220"/>
                <a:gd name="T67" fmla="*/ 92 h 222"/>
                <a:gd name="T68" fmla="*/ 186 w 220"/>
                <a:gd name="T69" fmla="*/ 58 h 222"/>
                <a:gd name="T70" fmla="*/ 162 w 220"/>
                <a:gd name="T71" fmla="*/ 34 h 222"/>
                <a:gd name="T72" fmla="*/ 128 w 220"/>
                <a:gd name="T73" fmla="*/ 20 h 222"/>
                <a:gd name="T74" fmla="*/ 110 w 220"/>
                <a:gd name="T75" fmla="*/ 18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0" h="222">
                  <a:moveTo>
                    <a:pt x="110" y="222"/>
                  </a:moveTo>
                  <a:lnTo>
                    <a:pt x="110" y="222"/>
                  </a:lnTo>
                  <a:lnTo>
                    <a:pt x="88" y="220"/>
                  </a:lnTo>
                  <a:lnTo>
                    <a:pt x="66" y="212"/>
                  </a:lnTo>
                  <a:lnTo>
                    <a:pt x="48" y="202"/>
                  </a:lnTo>
                  <a:lnTo>
                    <a:pt x="32" y="188"/>
                  </a:lnTo>
                  <a:lnTo>
                    <a:pt x="18" y="172"/>
                  </a:lnTo>
                  <a:lnTo>
                    <a:pt x="8" y="154"/>
                  </a:lnTo>
                  <a:lnTo>
                    <a:pt x="2" y="132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88"/>
                  </a:lnTo>
                  <a:lnTo>
                    <a:pt x="8" y="68"/>
                  </a:lnTo>
                  <a:lnTo>
                    <a:pt x="18" y="48"/>
                  </a:lnTo>
                  <a:lnTo>
                    <a:pt x="32" y="32"/>
                  </a:lnTo>
                  <a:lnTo>
                    <a:pt x="48" y="18"/>
                  </a:lnTo>
                  <a:lnTo>
                    <a:pt x="66" y="8"/>
                  </a:lnTo>
                  <a:lnTo>
                    <a:pt x="88" y="2"/>
                  </a:lnTo>
                  <a:lnTo>
                    <a:pt x="110" y="0"/>
                  </a:lnTo>
                  <a:lnTo>
                    <a:pt x="110" y="0"/>
                  </a:lnTo>
                  <a:lnTo>
                    <a:pt x="132" y="2"/>
                  </a:lnTo>
                  <a:lnTo>
                    <a:pt x="154" y="8"/>
                  </a:lnTo>
                  <a:lnTo>
                    <a:pt x="172" y="18"/>
                  </a:lnTo>
                  <a:lnTo>
                    <a:pt x="188" y="32"/>
                  </a:lnTo>
                  <a:lnTo>
                    <a:pt x="202" y="48"/>
                  </a:lnTo>
                  <a:lnTo>
                    <a:pt x="212" y="68"/>
                  </a:lnTo>
                  <a:lnTo>
                    <a:pt x="218" y="88"/>
                  </a:lnTo>
                  <a:lnTo>
                    <a:pt x="220" y="110"/>
                  </a:lnTo>
                  <a:lnTo>
                    <a:pt x="220" y="110"/>
                  </a:lnTo>
                  <a:lnTo>
                    <a:pt x="218" y="132"/>
                  </a:lnTo>
                  <a:lnTo>
                    <a:pt x="212" y="154"/>
                  </a:lnTo>
                  <a:lnTo>
                    <a:pt x="202" y="172"/>
                  </a:lnTo>
                  <a:lnTo>
                    <a:pt x="188" y="188"/>
                  </a:lnTo>
                  <a:lnTo>
                    <a:pt x="172" y="202"/>
                  </a:lnTo>
                  <a:lnTo>
                    <a:pt x="154" y="212"/>
                  </a:lnTo>
                  <a:lnTo>
                    <a:pt x="132" y="220"/>
                  </a:lnTo>
                  <a:lnTo>
                    <a:pt x="110" y="222"/>
                  </a:lnTo>
                  <a:lnTo>
                    <a:pt x="110" y="222"/>
                  </a:lnTo>
                  <a:close/>
                  <a:moveTo>
                    <a:pt x="110" y="18"/>
                  </a:moveTo>
                  <a:lnTo>
                    <a:pt x="110" y="18"/>
                  </a:lnTo>
                  <a:lnTo>
                    <a:pt x="92" y="20"/>
                  </a:lnTo>
                  <a:lnTo>
                    <a:pt x="74" y="26"/>
                  </a:lnTo>
                  <a:lnTo>
                    <a:pt x="58" y="34"/>
                  </a:lnTo>
                  <a:lnTo>
                    <a:pt x="44" y="44"/>
                  </a:lnTo>
                  <a:lnTo>
                    <a:pt x="34" y="58"/>
                  </a:lnTo>
                  <a:lnTo>
                    <a:pt x="24" y="74"/>
                  </a:lnTo>
                  <a:lnTo>
                    <a:pt x="20" y="92"/>
                  </a:lnTo>
                  <a:lnTo>
                    <a:pt x="18" y="110"/>
                  </a:lnTo>
                  <a:lnTo>
                    <a:pt x="18" y="110"/>
                  </a:lnTo>
                  <a:lnTo>
                    <a:pt x="20" y="130"/>
                  </a:lnTo>
                  <a:lnTo>
                    <a:pt x="24" y="146"/>
                  </a:lnTo>
                  <a:lnTo>
                    <a:pt x="34" y="162"/>
                  </a:lnTo>
                  <a:lnTo>
                    <a:pt x="44" y="176"/>
                  </a:lnTo>
                  <a:lnTo>
                    <a:pt x="58" y="188"/>
                  </a:lnTo>
                  <a:lnTo>
                    <a:pt x="74" y="196"/>
                  </a:lnTo>
                  <a:lnTo>
                    <a:pt x="92" y="202"/>
                  </a:lnTo>
                  <a:lnTo>
                    <a:pt x="110" y="204"/>
                  </a:lnTo>
                  <a:lnTo>
                    <a:pt x="110" y="204"/>
                  </a:lnTo>
                  <a:lnTo>
                    <a:pt x="128" y="202"/>
                  </a:lnTo>
                  <a:lnTo>
                    <a:pt x="146" y="196"/>
                  </a:lnTo>
                  <a:lnTo>
                    <a:pt x="162" y="188"/>
                  </a:lnTo>
                  <a:lnTo>
                    <a:pt x="176" y="176"/>
                  </a:lnTo>
                  <a:lnTo>
                    <a:pt x="186" y="162"/>
                  </a:lnTo>
                  <a:lnTo>
                    <a:pt x="196" y="146"/>
                  </a:lnTo>
                  <a:lnTo>
                    <a:pt x="200" y="130"/>
                  </a:lnTo>
                  <a:lnTo>
                    <a:pt x="202" y="110"/>
                  </a:lnTo>
                  <a:lnTo>
                    <a:pt x="202" y="110"/>
                  </a:lnTo>
                  <a:lnTo>
                    <a:pt x="200" y="92"/>
                  </a:lnTo>
                  <a:lnTo>
                    <a:pt x="196" y="74"/>
                  </a:lnTo>
                  <a:lnTo>
                    <a:pt x="186" y="58"/>
                  </a:lnTo>
                  <a:lnTo>
                    <a:pt x="176" y="44"/>
                  </a:lnTo>
                  <a:lnTo>
                    <a:pt x="162" y="34"/>
                  </a:lnTo>
                  <a:lnTo>
                    <a:pt x="146" y="26"/>
                  </a:lnTo>
                  <a:lnTo>
                    <a:pt x="128" y="20"/>
                  </a:lnTo>
                  <a:lnTo>
                    <a:pt x="110" y="18"/>
                  </a:lnTo>
                  <a:lnTo>
                    <a:pt x="110" y="1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36F1A6F6-3CC8-44EE-871D-6DFCF246B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225" y="2139950"/>
              <a:ext cx="34925" cy="285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ED6C5537-679F-48D8-9573-4843544D1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550" y="2139950"/>
              <a:ext cx="34925" cy="285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9B7D366B-9312-45B6-9239-6694630FB44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850" y="1717675"/>
              <a:ext cx="1044575" cy="873125"/>
            </a:xfrm>
            <a:custGeom>
              <a:avLst/>
              <a:gdLst>
                <a:gd name="T0" fmla="*/ 414 w 658"/>
                <a:gd name="T1" fmla="*/ 494 h 550"/>
                <a:gd name="T2" fmla="*/ 366 w 658"/>
                <a:gd name="T3" fmla="*/ 496 h 550"/>
                <a:gd name="T4" fmla="*/ 296 w 658"/>
                <a:gd name="T5" fmla="*/ 550 h 550"/>
                <a:gd name="T6" fmla="*/ 188 w 658"/>
                <a:gd name="T7" fmla="*/ 444 h 550"/>
                <a:gd name="T8" fmla="*/ 124 w 658"/>
                <a:gd name="T9" fmla="*/ 386 h 550"/>
                <a:gd name="T10" fmla="*/ 98 w 658"/>
                <a:gd name="T11" fmla="*/ 344 h 550"/>
                <a:gd name="T12" fmla="*/ 30 w 658"/>
                <a:gd name="T13" fmla="*/ 344 h 550"/>
                <a:gd name="T14" fmla="*/ 12 w 658"/>
                <a:gd name="T15" fmla="*/ 334 h 550"/>
                <a:gd name="T16" fmla="*/ 2 w 658"/>
                <a:gd name="T17" fmla="*/ 316 h 550"/>
                <a:gd name="T18" fmla="*/ 0 w 658"/>
                <a:gd name="T19" fmla="*/ 226 h 550"/>
                <a:gd name="T20" fmla="*/ 6 w 658"/>
                <a:gd name="T21" fmla="*/ 206 h 550"/>
                <a:gd name="T22" fmla="*/ 22 w 658"/>
                <a:gd name="T23" fmla="*/ 194 h 550"/>
                <a:gd name="T24" fmla="*/ 96 w 658"/>
                <a:gd name="T25" fmla="*/ 192 h 550"/>
                <a:gd name="T26" fmla="*/ 120 w 658"/>
                <a:gd name="T27" fmla="*/ 150 h 550"/>
                <a:gd name="T28" fmla="*/ 154 w 658"/>
                <a:gd name="T29" fmla="*/ 0 h 550"/>
                <a:gd name="T30" fmla="*/ 176 w 658"/>
                <a:gd name="T31" fmla="*/ 6 h 550"/>
                <a:gd name="T32" fmla="*/ 228 w 658"/>
                <a:gd name="T33" fmla="*/ 30 h 550"/>
                <a:gd name="T34" fmla="*/ 254 w 658"/>
                <a:gd name="T35" fmla="*/ 54 h 550"/>
                <a:gd name="T36" fmla="*/ 284 w 658"/>
                <a:gd name="T37" fmla="*/ 62 h 550"/>
                <a:gd name="T38" fmla="*/ 244 w 658"/>
                <a:gd name="T39" fmla="*/ 70 h 550"/>
                <a:gd name="T40" fmla="*/ 228 w 658"/>
                <a:gd name="T41" fmla="*/ 52 h 550"/>
                <a:gd name="T42" fmla="*/ 172 w 658"/>
                <a:gd name="T43" fmla="*/ 24 h 550"/>
                <a:gd name="T44" fmla="*/ 170 w 658"/>
                <a:gd name="T45" fmla="*/ 122 h 550"/>
                <a:gd name="T46" fmla="*/ 120 w 658"/>
                <a:gd name="T47" fmla="*/ 182 h 550"/>
                <a:gd name="T48" fmla="*/ 36 w 658"/>
                <a:gd name="T49" fmla="*/ 210 h 550"/>
                <a:gd name="T50" fmla="*/ 24 w 658"/>
                <a:gd name="T51" fmla="*/ 214 h 550"/>
                <a:gd name="T52" fmla="*/ 18 w 658"/>
                <a:gd name="T53" fmla="*/ 310 h 550"/>
                <a:gd name="T54" fmla="*/ 24 w 658"/>
                <a:gd name="T55" fmla="*/ 322 h 550"/>
                <a:gd name="T56" fmla="*/ 110 w 658"/>
                <a:gd name="T57" fmla="*/ 326 h 550"/>
                <a:gd name="T58" fmla="*/ 120 w 658"/>
                <a:gd name="T59" fmla="*/ 346 h 550"/>
                <a:gd name="T60" fmla="*/ 148 w 658"/>
                <a:gd name="T61" fmla="*/ 388 h 550"/>
                <a:gd name="T62" fmla="*/ 188 w 658"/>
                <a:gd name="T63" fmla="*/ 422 h 550"/>
                <a:gd name="T64" fmla="*/ 192 w 658"/>
                <a:gd name="T65" fmla="*/ 532 h 550"/>
                <a:gd name="T66" fmla="*/ 318 w 658"/>
                <a:gd name="T67" fmla="*/ 474 h 550"/>
                <a:gd name="T68" fmla="*/ 366 w 658"/>
                <a:gd name="T69" fmla="*/ 478 h 550"/>
                <a:gd name="T70" fmla="*/ 424 w 658"/>
                <a:gd name="T71" fmla="*/ 474 h 550"/>
                <a:gd name="T72" fmla="*/ 526 w 658"/>
                <a:gd name="T73" fmla="*/ 438 h 550"/>
                <a:gd name="T74" fmla="*/ 556 w 658"/>
                <a:gd name="T75" fmla="*/ 418 h 550"/>
                <a:gd name="T76" fmla="*/ 612 w 658"/>
                <a:gd name="T77" fmla="*/ 360 h 550"/>
                <a:gd name="T78" fmla="*/ 638 w 658"/>
                <a:gd name="T79" fmla="*/ 290 h 550"/>
                <a:gd name="T80" fmla="*/ 638 w 658"/>
                <a:gd name="T81" fmla="*/ 248 h 550"/>
                <a:gd name="T82" fmla="*/ 626 w 658"/>
                <a:gd name="T83" fmla="*/ 198 h 550"/>
                <a:gd name="T84" fmla="*/ 600 w 658"/>
                <a:gd name="T85" fmla="*/ 152 h 550"/>
                <a:gd name="T86" fmla="*/ 560 w 658"/>
                <a:gd name="T87" fmla="*/ 114 h 550"/>
                <a:gd name="T88" fmla="*/ 510 w 658"/>
                <a:gd name="T89" fmla="*/ 82 h 550"/>
                <a:gd name="T90" fmla="*/ 450 w 658"/>
                <a:gd name="T91" fmla="*/ 62 h 550"/>
                <a:gd name="T92" fmla="*/ 476 w 658"/>
                <a:gd name="T93" fmla="*/ 50 h 550"/>
                <a:gd name="T94" fmla="*/ 538 w 658"/>
                <a:gd name="T95" fmla="*/ 76 h 550"/>
                <a:gd name="T96" fmla="*/ 588 w 658"/>
                <a:gd name="T97" fmla="*/ 114 h 550"/>
                <a:gd name="T98" fmla="*/ 626 w 658"/>
                <a:gd name="T99" fmla="*/ 158 h 550"/>
                <a:gd name="T100" fmla="*/ 650 w 658"/>
                <a:gd name="T101" fmla="*/ 210 h 550"/>
                <a:gd name="T102" fmla="*/ 658 w 658"/>
                <a:gd name="T103" fmla="*/ 264 h 550"/>
                <a:gd name="T104" fmla="*/ 650 w 658"/>
                <a:gd name="T105" fmla="*/ 318 h 550"/>
                <a:gd name="T106" fmla="*/ 612 w 658"/>
                <a:gd name="T107" fmla="*/ 390 h 550"/>
                <a:gd name="T108" fmla="*/ 546 w 658"/>
                <a:gd name="T109" fmla="*/ 448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58" h="550">
                  <a:moveTo>
                    <a:pt x="562" y="550"/>
                  </a:moveTo>
                  <a:lnTo>
                    <a:pt x="438" y="550"/>
                  </a:lnTo>
                  <a:lnTo>
                    <a:pt x="414" y="494"/>
                  </a:lnTo>
                  <a:lnTo>
                    <a:pt x="414" y="494"/>
                  </a:lnTo>
                  <a:lnTo>
                    <a:pt x="390" y="496"/>
                  </a:lnTo>
                  <a:lnTo>
                    <a:pt x="366" y="496"/>
                  </a:lnTo>
                  <a:lnTo>
                    <a:pt x="344" y="494"/>
                  </a:lnTo>
                  <a:lnTo>
                    <a:pt x="322" y="492"/>
                  </a:lnTo>
                  <a:lnTo>
                    <a:pt x="296" y="550"/>
                  </a:lnTo>
                  <a:lnTo>
                    <a:pt x="172" y="550"/>
                  </a:lnTo>
                  <a:lnTo>
                    <a:pt x="188" y="444"/>
                  </a:lnTo>
                  <a:lnTo>
                    <a:pt x="188" y="444"/>
                  </a:lnTo>
                  <a:lnTo>
                    <a:pt x="160" y="424"/>
                  </a:lnTo>
                  <a:lnTo>
                    <a:pt x="136" y="400"/>
                  </a:lnTo>
                  <a:lnTo>
                    <a:pt x="124" y="386"/>
                  </a:lnTo>
                  <a:lnTo>
                    <a:pt x="114" y="374"/>
                  </a:lnTo>
                  <a:lnTo>
                    <a:pt x="106" y="360"/>
                  </a:lnTo>
                  <a:lnTo>
                    <a:pt x="98" y="344"/>
                  </a:lnTo>
                  <a:lnTo>
                    <a:pt x="36" y="344"/>
                  </a:lnTo>
                  <a:lnTo>
                    <a:pt x="36" y="344"/>
                  </a:lnTo>
                  <a:lnTo>
                    <a:pt x="30" y="344"/>
                  </a:lnTo>
                  <a:lnTo>
                    <a:pt x="22" y="342"/>
                  </a:lnTo>
                  <a:lnTo>
                    <a:pt x="16" y="338"/>
                  </a:lnTo>
                  <a:lnTo>
                    <a:pt x="12" y="334"/>
                  </a:lnTo>
                  <a:lnTo>
                    <a:pt x="6" y="330"/>
                  </a:lnTo>
                  <a:lnTo>
                    <a:pt x="4" y="324"/>
                  </a:lnTo>
                  <a:lnTo>
                    <a:pt x="2" y="316"/>
                  </a:lnTo>
                  <a:lnTo>
                    <a:pt x="0" y="310"/>
                  </a:lnTo>
                  <a:lnTo>
                    <a:pt x="0" y="226"/>
                  </a:lnTo>
                  <a:lnTo>
                    <a:pt x="0" y="226"/>
                  </a:lnTo>
                  <a:lnTo>
                    <a:pt x="2" y="220"/>
                  </a:lnTo>
                  <a:lnTo>
                    <a:pt x="4" y="212"/>
                  </a:lnTo>
                  <a:lnTo>
                    <a:pt x="6" y="206"/>
                  </a:lnTo>
                  <a:lnTo>
                    <a:pt x="12" y="202"/>
                  </a:lnTo>
                  <a:lnTo>
                    <a:pt x="16" y="198"/>
                  </a:lnTo>
                  <a:lnTo>
                    <a:pt x="22" y="194"/>
                  </a:lnTo>
                  <a:lnTo>
                    <a:pt x="30" y="192"/>
                  </a:lnTo>
                  <a:lnTo>
                    <a:pt x="36" y="192"/>
                  </a:lnTo>
                  <a:lnTo>
                    <a:pt x="96" y="192"/>
                  </a:lnTo>
                  <a:lnTo>
                    <a:pt x="96" y="192"/>
                  </a:lnTo>
                  <a:lnTo>
                    <a:pt x="106" y="170"/>
                  </a:lnTo>
                  <a:lnTo>
                    <a:pt x="120" y="150"/>
                  </a:lnTo>
                  <a:lnTo>
                    <a:pt x="136" y="130"/>
                  </a:lnTo>
                  <a:lnTo>
                    <a:pt x="154" y="112"/>
                  </a:lnTo>
                  <a:lnTo>
                    <a:pt x="154" y="0"/>
                  </a:lnTo>
                  <a:lnTo>
                    <a:pt x="166" y="2"/>
                  </a:lnTo>
                  <a:lnTo>
                    <a:pt x="166" y="2"/>
                  </a:lnTo>
                  <a:lnTo>
                    <a:pt x="176" y="6"/>
                  </a:lnTo>
                  <a:lnTo>
                    <a:pt x="198" y="14"/>
                  </a:lnTo>
                  <a:lnTo>
                    <a:pt x="212" y="22"/>
                  </a:lnTo>
                  <a:lnTo>
                    <a:pt x="228" y="30"/>
                  </a:lnTo>
                  <a:lnTo>
                    <a:pt x="242" y="40"/>
                  </a:lnTo>
                  <a:lnTo>
                    <a:pt x="254" y="54"/>
                  </a:lnTo>
                  <a:lnTo>
                    <a:pt x="254" y="54"/>
                  </a:lnTo>
                  <a:lnTo>
                    <a:pt x="280" y="46"/>
                  </a:lnTo>
                  <a:lnTo>
                    <a:pt x="284" y="62"/>
                  </a:lnTo>
                  <a:lnTo>
                    <a:pt x="284" y="62"/>
                  </a:lnTo>
                  <a:lnTo>
                    <a:pt x="254" y="72"/>
                  </a:lnTo>
                  <a:lnTo>
                    <a:pt x="248" y="74"/>
                  </a:lnTo>
                  <a:lnTo>
                    <a:pt x="244" y="70"/>
                  </a:lnTo>
                  <a:lnTo>
                    <a:pt x="244" y="70"/>
                  </a:lnTo>
                  <a:lnTo>
                    <a:pt x="236" y="60"/>
                  </a:lnTo>
                  <a:lnTo>
                    <a:pt x="228" y="52"/>
                  </a:lnTo>
                  <a:lnTo>
                    <a:pt x="208" y="40"/>
                  </a:lnTo>
                  <a:lnTo>
                    <a:pt x="188" y="30"/>
                  </a:lnTo>
                  <a:lnTo>
                    <a:pt x="172" y="24"/>
                  </a:lnTo>
                  <a:lnTo>
                    <a:pt x="172" y="120"/>
                  </a:lnTo>
                  <a:lnTo>
                    <a:pt x="170" y="122"/>
                  </a:lnTo>
                  <a:lnTo>
                    <a:pt x="170" y="122"/>
                  </a:lnTo>
                  <a:lnTo>
                    <a:pt x="150" y="140"/>
                  </a:lnTo>
                  <a:lnTo>
                    <a:pt x="134" y="160"/>
                  </a:lnTo>
                  <a:lnTo>
                    <a:pt x="120" y="182"/>
                  </a:lnTo>
                  <a:lnTo>
                    <a:pt x="110" y="204"/>
                  </a:lnTo>
                  <a:lnTo>
                    <a:pt x="108" y="210"/>
                  </a:lnTo>
                  <a:lnTo>
                    <a:pt x="36" y="210"/>
                  </a:lnTo>
                  <a:lnTo>
                    <a:pt x="36" y="210"/>
                  </a:lnTo>
                  <a:lnTo>
                    <a:pt x="30" y="210"/>
                  </a:lnTo>
                  <a:lnTo>
                    <a:pt x="24" y="214"/>
                  </a:lnTo>
                  <a:lnTo>
                    <a:pt x="20" y="220"/>
                  </a:lnTo>
                  <a:lnTo>
                    <a:pt x="18" y="226"/>
                  </a:lnTo>
                  <a:lnTo>
                    <a:pt x="18" y="310"/>
                  </a:lnTo>
                  <a:lnTo>
                    <a:pt x="18" y="310"/>
                  </a:lnTo>
                  <a:lnTo>
                    <a:pt x="20" y="316"/>
                  </a:lnTo>
                  <a:lnTo>
                    <a:pt x="24" y="322"/>
                  </a:lnTo>
                  <a:lnTo>
                    <a:pt x="30" y="326"/>
                  </a:lnTo>
                  <a:lnTo>
                    <a:pt x="36" y="326"/>
                  </a:lnTo>
                  <a:lnTo>
                    <a:pt x="110" y="326"/>
                  </a:lnTo>
                  <a:lnTo>
                    <a:pt x="114" y="332"/>
                  </a:lnTo>
                  <a:lnTo>
                    <a:pt x="114" y="332"/>
                  </a:lnTo>
                  <a:lnTo>
                    <a:pt x="120" y="346"/>
                  </a:lnTo>
                  <a:lnTo>
                    <a:pt x="128" y="360"/>
                  </a:lnTo>
                  <a:lnTo>
                    <a:pt x="138" y="374"/>
                  </a:lnTo>
                  <a:lnTo>
                    <a:pt x="148" y="388"/>
                  </a:lnTo>
                  <a:lnTo>
                    <a:pt x="160" y="400"/>
                  </a:lnTo>
                  <a:lnTo>
                    <a:pt x="174" y="412"/>
                  </a:lnTo>
                  <a:lnTo>
                    <a:pt x="188" y="422"/>
                  </a:lnTo>
                  <a:lnTo>
                    <a:pt x="204" y="432"/>
                  </a:lnTo>
                  <a:lnTo>
                    <a:pt x="208" y="436"/>
                  </a:lnTo>
                  <a:lnTo>
                    <a:pt x="192" y="532"/>
                  </a:lnTo>
                  <a:lnTo>
                    <a:pt x="284" y="532"/>
                  </a:lnTo>
                  <a:lnTo>
                    <a:pt x="310" y="472"/>
                  </a:lnTo>
                  <a:lnTo>
                    <a:pt x="318" y="474"/>
                  </a:lnTo>
                  <a:lnTo>
                    <a:pt x="318" y="474"/>
                  </a:lnTo>
                  <a:lnTo>
                    <a:pt x="342" y="476"/>
                  </a:lnTo>
                  <a:lnTo>
                    <a:pt x="366" y="478"/>
                  </a:lnTo>
                  <a:lnTo>
                    <a:pt x="392" y="478"/>
                  </a:lnTo>
                  <a:lnTo>
                    <a:pt x="418" y="474"/>
                  </a:lnTo>
                  <a:lnTo>
                    <a:pt x="424" y="474"/>
                  </a:lnTo>
                  <a:lnTo>
                    <a:pt x="450" y="532"/>
                  </a:lnTo>
                  <a:lnTo>
                    <a:pt x="542" y="532"/>
                  </a:lnTo>
                  <a:lnTo>
                    <a:pt x="526" y="438"/>
                  </a:lnTo>
                  <a:lnTo>
                    <a:pt x="532" y="436"/>
                  </a:lnTo>
                  <a:lnTo>
                    <a:pt x="532" y="436"/>
                  </a:lnTo>
                  <a:lnTo>
                    <a:pt x="556" y="418"/>
                  </a:lnTo>
                  <a:lnTo>
                    <a:pt x="578" y="400"/>
                  </a:lnTo>
                  <a:lnTo>
                    <a:pt x="596" y="382"/>
                  </a:lnTo>
                  <a:lnTo>
                    <a:pt x="612" y="360"/>
                  </a:lnTo>
                  <a:lnTo>
                    <a:pt x="624" y="338"/>
                  </a:lnTo>
                  <a:lnTo>
                    <a:pt x="632" y="314"/>
                  </a:lnTo>
                  <a:lnTo>
                    <a:pt x="638" y="290"/>
                  </a:lnTo>
                  <a:lnTo>
                    <a:pt x="640" y="264"/>
                  </a:lnTo>
                  <a:lnTo>
                    <a:pt x="640" y="264"/>
                  </a:lnTo>
                  <a:lnTo>
                    <a:pt x="638" y="248"/>
                  </a:lnTo>
                  <a:lnTo>
                    <a:pt x="636" y="230"/>
                  </a:lnTo>
                  <a:lnTo>
                    <a:pt x="632" y="214"/>
                  </a:lnTo>
                  <a:lnTo>
                    <a:pt x="626" y="198"/>
                  </a:lnTo>
                  <a:lnTo>
                    <a:pt x="618" y="182"/>
                  </a:lnTo>
                  <a:lnTo>
                    <a:pt x="610" y="166"/>
                  </a:lnTo>
                  <a:lnTo>
                    <a:pt x="600" y="152"/>
                  </a:lnTo>
                  <a:lnTo>
                    <a:pt x="588" y="138"/>
                  </a:lnTo>
                  <a:lnTo>
                    <a:pt x="574" y="126"/>
                  </a:lnTo>
                  <a:lnTo>
                    <a:pt x="560" y="114"/>
                  </a:lnTo>
                  <a:lnTo>
                    <a:pt x="544" y="102"/>
                  </a:lnTo>
                  <a:lnTo>
                    <a:pt x="528" y="92"/>
                  </a:lnTo>
                  <a:lnTo>
                    <a:pt x="510" y="82"/>
                  </a:lnTo>
                  <a:lnTo>
                    <a:pt x="490" y="74"/>
                  </a:lnTo>
                  <a:lnTo>
                    <a:pt x="472" y="68"/>
                  </a:lnTo>
                  <a:lnTo>
                    <a:pt x="450" y="62"/>
                  </a:lnTo>
                  <a:lnTo>
                    <a:pt x="454" y="44"/>
                  </a:lnTo>
                  <a:lnTo>
                    <a:pt x="454" y="44"/>
                  </a:lnTo>
                  <a:lnTo>
                    <a:pt x="476" y="50"/>
                  </a:lnTo>
                  <a:lnTo>
                    <a:pt x="498" y="58"/>
                  </a:lnTo>
                  <a:lnTo>
                    <a:pt x="518" y="66"/>
                  </a:lnTo>
                  <a:lnTo>
                    <a:pt x="538" y="76"/>
                  </a:lnTo>
                  <a:lnTo>
                    <a:pt x="556" y="88"/>
                  </a:lnTo>
                  <a:lnTo>
                    <a:pt x="572" y="100"/>
                  </a:lnTo>
                  <a:lnTo>
                    <a:pt x="588" y="114"/>
                  </a:lnTo>
                  <a:lnTo>
                    <a:pt x="602" y="128"/>
                  </a:lnTo>
                  <a:lnTo>
                    <a:pt x="614" y="142"/>
                  </a:lnTo>
                  <a:lnTo>
                    <a:pt x="626" y="158"/>
                  </a:lnTo>
                  <a:lnTo>
                    <a:pt x="636" y="174"/>
                  </a:lnTo>
                  <a:lnTo>
                    <a:pt x="644" y="192"/>
                  </a:lnTo>
                  <a:lnTo>
                    <a:pt x="650" y="210"/>
                  </a:lnTo>
                  <a:lnTo>
                    <a:pt x="654" y="228"/>
                  </a:lnTo>
                  <a:lnTo>
                    <a:pt x="656" y="246"/>
                  </a:lnTo>
                  <a:lnTo>
                    <a:pt x="658" y="264"/>
                  </a:lnTo>
                  <a:lnTo>
                    <a:pt x="658" y="264"/>
                  </a:lnTo>
                  <a:lnTo>
                    <a:pt x="656" y="292"/>
                  </a:lnTo>
                  <a:lnTo>
                    <a:pt x="650" y="318"/>
                  </a:lnTo>
                  <a:lnTo>
                    <a:pt x="642" y="342"/>
                  </a:lnTo>
                  <a:lnTo>
                    <a:pt x="628" y="366"/>
                  </a:lnTo>
                  <a:lnTo>
                    <a:pt x="612" y="390"/>
                  </a:lnTo>
                  <a:lnTo>
                    <a:pt x="594" y="410"/>
                  </a:lnTo>
                  <a:lnTo>
                    <a:pt x="570" y="430"/>
                  </a:lnTo>
                  <a:lnTo>
                    <a:pt x="546" y="448"/>
                  </a:lnTo>
                  <a:lnTo>
                    <a:pt x="562" y="5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2E08D5F2-C884-4DD3-959D-ABFA3B33C1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0550" y="2041525"/>
              <a:ext cx="111125" cy="111125"/>
            </a:xfrm>
            <a:custGeom>
              <a:avLst/>
              <a:gdLst>
                <a:gd name="T0" fmla="*/ 2 w 70"/>
                <a:gd name="T1" fmla="*/ 70 h 70"/>
                <a:gd name="T2" fmla="*/ 2 w 70"/>
                <a:gd name="T3" fmla="*/ 70 h 70"/>
                <a:gd name="T4" fmla="*/ 0 w 70"/>
                <a:gd name="T5" fmla="*/ 70 h 70"/>
                <a:gd name="T6" fmla="*/ 2 w 70"/>
                <a:gd name="T7" fmla="*/ 52 h 70"/>
                <a:gd name="T8" fmla="*/ 0 w 70"/>
                <a:gd name="T9" fmla="*/ 60 h 70"/>
                <a:gd name="T10" fmla="*/ 2 w 70"/>
                <a:gd name="T11" fmla="*/ 52 h 70"/>
                <a:gd name="T12" fmla="*/ 2 w 70"/>
                <a:gd name="T13" fmla="*/ 52 h 70"/>
                <a:gd name="T14" fmla="*/ 10 w 70"/>
                <a:gd name="T15" fmla="*/ 52 h 70"/>
                <a:gd name="T16" fmla="*/ 18 w 70"/>
                <a:gd name="T17" fmla="*/ 50 h 70"/>
                <a:gd name="T18" fmla="*/ 26 w 70"/>
                <a:gd name="T19" fmla="*/ 46 h 70"/>
                <a:gd name="T20" fmla="*/ 34 w 70"/>
                <a:gd name="T21" fmla="*/ 40 h 70"/>
                <a:gd name="T22" fmla="*/ 42 w 70"/>
                <a:gd name="T23" fmla="*/ 30 h 70"/>
                <a:gd name="T24" fmla="*/ 48 w 70"/>
                <a:gd name="T25" fmla="*/ 18 h 70"/>
                <a:gd name="T26" fmla="*/ 52 w 70"/>
                <a:gd name="T27" fmla="*/ 0 h 70"/>
                <a:gd name="T28" fmla="*/ 70 w 70"/>
                <a:gd name="T29" fmla="*/ 2 h 70"/>
                <a:gd name="T30" fmla="*/ 70 w 70"/>
                <a:gd name="T31" fmla="*/ 2 h 70"/>
                <a:gd name="T32" fmla="*/ 68 w 70"/>
                <a:gd name="T33" fmla="*/ 14 h 70"/>
                <a:gd name="T34" fmla="*/ 66 w 70"/>
                <a:gd name="T35" fmla="*/ 24 h 70"/>
                <a:gd name="T36" fmla="*/ 58 w 70"/>
                <a:gd name="T37" fmla="*/ 40 h 70"/>
                <a:gd name="T38" fmla="*/ 46 w 70"/>
                <a:gd name="T39" fmla="*/ 52 h 70"/>
                <a:gd name="T40" fmla="*/ 36 w 70"/>
                <a:gd name="T41" fmla="*/ 60 h 70"/>
                <a:gd name="T42" fmla="*/ 24 w 70"/>
                <a:gd name="T43" fmla="*/ 66 h 70"/>
                <a:gd name="T44" fmla="*/ 14 w 70"/>
                <a:gd name="T45" fmla="*/ 68 h 70"/>
                <a:gd name="T46" fmla="*/ 2 w 70"/>
                <a:gd name="T47" fmla="*/ 70 h 70"/>
                <a:gd name="T48" fmla="*/ 2 w 70"/>
                <a:gd name="T4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0" h="70">
                  <a:moveTo>
                    <a:pt x="2" y="70"/>
                  </a:moveTo>
                  <a:lnTo>
                    <a:pt x="2" y="70"/>
                  </a:lnTo>
                  <a:lnTo>
                    <a:pt x="0" y="70"/>
                  </a:lnTo>
                  <a:lnTo>
                    <a:pt x="2" y="52"/>
                  </a:lnTo>
                  <a:lnTo>
                    <a:pt x="0" y="60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10" y="52"/>
                  </a:lnTo>
                  <a:lnTo>
                    <a:pt x="18" y="50"/>
                  </a:lnTo>
                  <a:lnTo>
                    <a:pt x="26" y="46"/>
                  </a:lnTo>
                  <a:lnTo>
                    <a:pt x="34" y="40"/>
                  </a:lnTo>
                  <a:lnTo>
                    <a:pt x="42" y="30"/>
                  </a:lnTo>
                  <a:lnTo>
                    <a:pt x="48" y="18"/>
                  </a:lnTo>
                  <a:lnTo>
                    <a:pt x="52" y="0"/>
                  </a:lnTo>
                  <a:lnTo>
                    <a:pt x="70" y="2"/>
                  </a:lnTo>
                  <a:lnTo>
                    <a:pt x="70" y="2"/>
                  </a:lnTo>
                  <a:lnTo>
                    <a:pt x="68" y="14"/>
                  </a:lnTo>
                  <a:lnTo>
                    <a:pt x="66" y="24"/>
                  </a:lnTo>
                  <a:lnTo>
                    <a:pt x="58" y="40"/>
                  </a:lnTo>
                  <a:lnTo>
                    <a:pt x="46" y="52"/>
                  </a:lnTo>
                  <a:lnTo>
                    <a:pt x="36" y="60"/>
                  </a:lnTo>
                  <a:lnTo>
                    <a:pt x="24" y="66"/>
                  </a:lnTo>
                  <a:lnTo>
                    <a:pt x="14" y="68"/>
                  </a:lnTo>
                  <a:lnTo>
                    <a:pt x="2" y="70"/>
                  </a:lnTo>
                  <a:lnTo>
                    <a:pt x="2" y="7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524E63D8-E06B-4D4C-89C6-A25455972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050" y="2098675"/>
              <a:ext cx="28575" cy="508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AA80A3B0-8135-4572-AF01-CE70C44AE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3650" y="1844675"/>
              <a:ext cx="346075" cy="79375"/>
            </a:xfrm>
            <a:custGeom>
              <a:avLst/>
              <a:gdLst>
                <a:gd name="T0" fmla="*/ 206 w 218"/>
                <a:gd name="T1" fmla="*/ 50 h 50"/>
                <a:gd name="T2" fmla="*/ 206 w 218"/>
                <a:gd name="T3" fmla="*/ 50 h 50"/>
                <a:gd name="T4" fmla="*/ 198 w 218"/>
                <a:gd name="T5" fmla="*/ 42 h 50"/>
                <a:gd name="T6" fmla="*/ 188 w 218"/>
                <a:gd name="T7" fmla="*/ 36 h 50"/>
                <a:gd name="T8" fmla="*/ 176 w 218"/>
                <a:gd name="T9" fmla="*/ 30 h 50"/>
                <a:gd name="T10" fmla="*/ 164 w 218"/>
                <a:gd name="T11" fmla="*/ 26 h 50"/>
                <a:gd name="T12" fmla="*/ 138 w 218"/>
                <a:gd name="T13" fmla="*/ 20 h 50"/>
                <a:gd name="T14" fmla="*/ 110 w 218"/>
                <a:gd name="T15" fmla="*/ 18 h 50"/>
                <a:gd name="T16" fmla="*/ 110 w 218"/>
                <a:gd name="T17" fmla="*/ 18 h 50"/>
                <a:gd name="T18" fmla="*/ 80 w 218"/>
                <a:gd name="T19" fmla="*/ 20 h 50"/>
                <a:gd name="T20" fmla="*/ 54 w 218"/>
                <a:gd name="T21" fmla="*/ 26 h 50"/>
                <a:gd name="T22" fmla="*/ 42 w 218"/>
                <a:gd name="T23" fmla="*/ 30 h 50"/>
                <a:gd name="T24" fmla="*/ 30 w 218"/>
                <a:gd name="T25" fmla="*/ 36 h 50"/>
                <a:gd name="T26" fmla="*/ 20 w 218"/>
                <a:gd name="T27" fmla="*/ 42 h 50"/>
                <a:gd name="T28" fmla="*/ 12 w 218"/>
                <a:gd name="T29" fmla="*/ 50 h 50"/>
                <a:gd name="T30" fmla="*/ 0 w 218"/>
                <a:gd name="T31" fmla="*/ 38 h 50"/>
                <a:gd name="T32" fmla="*/ 0 w 218"/>
                <a:gd name="T33" fmla="*/ 38 h 50"/>
                <a:gd name="T34" fmla="*/ 10 w 218"/>
                <a:gd name="T35" fmla="*/ 28 h 50"/>
                <a:gd name="T36" fmla="*/ 20 w 218"/>
                <a:gd name="T37" fmla="*/ 22 h 50"/>
                <a:gd name="T38" fmla="*/ 32 w 218"/>
                <a:gd name="T39" fmla="*/ 14 h 50"/>
                <a:gd name="T40" fmla="*/ 46 w 218"/>
                <a:gd name="T41" fmla="*/ 10 h 50"/>
                <a:gd name="T42" fmla="*/ 62 w 218"/>
                <a:gd name="T43" fmla="*/ 6 h 50"/>
                <a:gd name="T44" fmla="*/ 76 w 218"/>
                <a:gd name="T45" fmla="*/ 2 h 50"/>
                <a:gd name="T46" fmla="*/ 92 w 218"/>
                <a:gd name="T47" fmla="*/ 0 h 50"/>
                <a:gd name="T48" fmla="*/ 110 w 218"/>
                <a:gd name="T49" fmla="*/ 0 h 50"/>
                <a:gd name="T50" fmla="*/ 110 w 218"/>
                <a:gd name="T51" fmla="*/ 0 h 50"/>
                <a:gd name="T52" fmla="*/ 126 w 218"/>
                <a:gd name="T53" fmla="*/ 0 h 50"/>
                <a:gd name="T54" fmla="*/ 142 w 218"/>
                <a:gd name="T55" fmla="*/ 2 h 50"/>
                <a:gd name="T56" fmla="*/ 156 w 218"/>
                <a:gd name="T57" fmla="*/ 6 h 50"/>
                <a:gd name="T58" fmla="*/ 172 w 218"/>
                <a:gd name="T59" fmla="*/ 10 h 50"/>
                <a:gd name="T60" fmla="*/ 186 w 218"/>
                <a:gd name="T61" fmla="*/ 14 h 50"/>
                <a:gd name="T62" fmla="*/ 198 w 218"/>
                <a:gd name="T63" fmla="*/ 22 h 50"/>
                <a:gd name="T64" fmla="*/ 208 w 218"/>
                <a:gd name="T65" fmla="*/ 28 h 50"/>
                <a:gd name="T66" fmla="*/ 218 w 218"/>
                <a:gd name="T67" fmla="*/ 38 h 50"/>
                <a:gd name="T68" fmla="*/ 206 w 218"/>
                <a:gd name="T6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8" h="50">
                  <a:moveTo>
                    <a:pt x="206" y="50"/>
                  </a:moveTo>
                  <a:lnTo>
                    <a:pt x="206" y="50"/>
                  </a:lnTo>
                  <a:lnTo>
                    <a:pt x="198" y="42"/>
                  </a:lnTo>
                  <a:lnTo>
                    <a:pt x="188" y="36"/>
                  </a:lnTo>
                  <a:lnTo>
                    <a:pt x="176" y="30"/>
                  </a:lnTo>
                  <a:lnTo>
                    <a:pt x="164" y="26"/>
                  </a:lnTo>
                  <a:lnTo>
                    <a:pt x="138" y="20"/>
                  </a:lnTo>
                  <a:lnTo>
                    <a:pt x="110" y="18"/>
                  </a:lnTo>
                  <a:lnTo>
                    <a:pt x="110" y="18"/>
                  </a:lnTo>
                  <a:lnTo>
                    <a:pt x="80" y="20"/>
                  </a:lnTo>
                  <a:lnTo>
                    <a:pt x="54" y="26"/>
                  </a:lnTo>
                  <a:lnTo>
                    <a:pt x="42" y="30"/>
                  </a:lnTo>
                  <a:lnTo>
                    <a:pt x="30" y="36"/>
                  </a:lnTo>
                  <a:lnTo>
                    <a:pt x="20" y="42"/>
                  </a:lnTo>
                  <a:lnTo>
                    <a:pt x="12" y="50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0" y="28"/>
                  </a:lnTo>
                  <a:lnTo>
                    <a:pt x="20" y="22"/>
                  </a:lnTo>
                  <a:lnTo>
                    <a:pt x="32" y="14"/>
                  </a:lnTo>
                  <a:lnTo>
                    <a:pt x="46" y="10"/>
                  </a:lnTo>
                  <a:lnTo>
                    <a:pt x="62" y="6"/>
                  </a:lnTo>
                  <a:lnTo>
                    <a:pt x="76" y="2"/>
                  </a:lnTo>
                  <a:lnTo>
                    <a:pt x="92" y="0"/>
                  </a:lnTo>
                  <a:lnTo>
                    <a:pt x="110" y="0"/>
                  </a:lnTo>
                  <a:lnTo>
                    <a:pt x="110" y="0"/>
                  </a:lnTo>
                  <a:lnTo>
                    <a:pt x="126" y="0"/>
                  </a:lnTo>
                  <a:lnTo>
                    <a:pt x="142" y="2"/>
                  </a:lnTo>
                  <a:lnTo>
                    <a:pt x="156" y="6"/>
                  </a:lnTo>
                  <a:lnTo>
                    <a:pt x="172" y="10"/>
                  </a:lnTo>
                  <a:lnTo>
                    <a:pt x="186" y="14"/>
                  </a:lnTo>
                  <a:lnTo>
                    <a:pt x="198" y="22"/>
                  </a:lnTo>
                  <a:lnTo>
                    <a:pt x="208" y="28"/>
                  </a:lnTo>
                  <a:lnTo>
                    <a:pt x="218" y="38"/>
                  </a:lnTo>
                  <a:lnTo>
                    <a:pt x="206" y="5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4729A795-5721-41FB-9411-082F171091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63650" y="1622425"/>
              <a:ext cx="304800" cy="273050"/>
            </a:xfrm>
            <a:custGeom>
              <a:avLst/>
              <a:gdLst>
                <a:gd name="T0" fmla="*/ 32 w 192"/>
                <a:gd name="T1" fmla="*/ 170 h 172"/>
                <a:gd name="T2" fmla="*/ 18 w 192"/>
                <a:gd name="T3" fmla="*/ 154 h 172"/>
                <a:gd name="T4" fmla="*/ 2 w 192"/>
                <a:gd name="T5" fmla="*/ 116 h 172"/>
                <a:gd name="T6" fmla="*/ 0 w 192"/>
                <a:gd name="T7" fmla="*/ 96 h 172"/>
                <a:gd name="T8" fmla="*/ 6 w 192"/>
                <a:gd name="T9" fmla="*/ 58 h 172"/>
                <a:gd name="T10" fmla="*/ 28 w 192"/>
                <a:gd name="T11" fmla="*/ 28 h 172"/>
                <a:gd name="T12" fmla="*/ 58 w 192"/>
                <a:gd name="T13" fmla="*/ 8 h 172"/>
                <a:gd name="T14" fmla="*/ 96 w 192"/>
                <a:gd name="T15" fmla="*/ 0 h 172"/>
                <a:gd name="T16" fmla="*/ 116 w 192"/>
                <a:gd name="T17" fmla="*/ 2 h 172"/>
                <a:gd name="T18" fmla="*/ 150 w 192"/>
                <a:gd name="T19" fmla="*/ 16 h 172"/>
                <a:gd name="T20" fmla="*/ 176 w 192"/>
                <a:gd name="T21" fmla="*/ 42 h 172"/>
                <a:gd name="T22" fmla="*/ 190 w 192"/>
                <a:gd name="T23" fmla="*/ 76 h 172"/>
                <a:gd name="T24" fmla="*/ 192 w 192"/>
                <a:gd name="T25" fmla="*/ 96 h 172"/>
                <a:gd name="T26" fmla="*/ 186 w 192"/>
                <a:gd name="T27" fmla="*/ 132 h 172"/>
                <a:gd name="T28" fmla="*/ 166 w 192"/>
                <a:gd name="T29" fmla="*/ 162 h 172"/>
                <a:gd name="T30" fmla="*/ 158 w 192"/>
                <a:gd name="T31" fmla="*/ 164 h 172"/>
                <a:gd name="T32" fmla="*/ 144 w 192"/>
                <a:gd name="T33" fmla="*/ 160 h 172"/>
                <a:gd name="T34" fmla="*/ 98 w 192"/>
                <a:gd name="T35" fmla="*/ 158 h 172"/>
                <a:gd name="T36" fmla="*/ 70 w 192"/>
                <a:gd name="T37" fmla="*/ 162 h 172"/>
                <a:gd name="T38" fmla="*/ 42 w 192"/>
                <a:gd name="T39" fmla="*/ 170 h 172"/>
                <a:gd name="T40" fmla="*/ 96 w 192"/>
                <a:gd name="T41" fmla="*/ 18 h 172"/>
                <a:gd name="T42" fmla="*/ 80 w 192"/>
                <a:gd name="T43" fmla="*/ 20 h 172"/>
                <a:gd name="T44" fmla="*/ 52 w 192"/>
                <a:gd name="T45" fmla="*/ 32 h 172"/>
                <a:gd name="T46" fmla="*/ 30 w 192"/>
                <a:gd name="T47" fmla="*/ 52 h 172"/>
                <a:gd name="T48" fmla="*/ 18 w 192"/>
                <a:gd name="T49" fmla="*/ 80 h 172"/>
                <a:gd name="T50" fmla="*/ 18 w 192"/>
                <a:gd name="T51" fmla="*/ 96 h 172"/>
                <a:gd name="T52" fmla="*/ 24 w 192"/>
                <a:gd name="T53" fmla="*/ 126 h 172"/>
                <a:gd name="T54" fmla="*/ 40 w 192"/>
                <a:gd name="T55" fmla="*/ 152 h 172"/>
                <a:gd name="T56" fmla="*/ 54 w 192"/>
                <a:gd name="T57" fmla="*/ 148 h 172"/>
                <a:gd name="T58" fmla="*/ 98 w 192"/>
                <a:gd name="T59" fmla="*/ 140 h 172"/>
                <a:gd name="T60" fmla="*/ 156 w 192"/>
                <a:gd name="T61" fmla="*/ 146 h 172"/>
                <a:gd name="T62" fmla="*/ 164 w 192"/>
                <a:gd name="T63" fmla="*/ 134 h 172"/>
                <a:gd name="T64" fmla="*/ 172 w 192"/>
                <a:gd name="T65" fmla="*/ 110 h 172"/>
                <a:gd name="T66" fmla="*/ 174 w 192"/>
                <a:gd name="T67" fmla="*/ 96 h 172"/>
                <a:gd name="T68" fmla="*/ 168 w 192"/>
                <a:gd name="T69" fmla="*/ 66 h 172"/>
                <a:gd name="T70" fmla="*/ 152 w 192"/>
                <a:gd name="T71" fmla="*/ 40 h 172"/>
                <a:gd name="T72" fmla="*/ 126 w 192"/>
                <a:gd name="T73" fmla="*/ 24 h 172"/>
                <a:gd name="T74" fmla="*/ 96 w 192"/>
                <a:gd name="T75" fmla="*/ 1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2" h="172">
                  <a:moveTo>
                    <a:pt x="38" y="172"/>
                  </a:moveTo>
                  <a:lnTo>
                    <a:pt x="32" y="170"/>
                  </a:lnTo>
                  <a:lnTo>
                    <a:pt x="32" y="170"/>
                  </a:lnTo>
                  <a:lnTo>
                    <a:pt x="18" y="154"/>
                  </a:lnTo>
                  <a:lnTo>
                    <a:pt x="8" y="136"/>
                  </a:lnTo>
                  <a:lnTo>
                    <a:pt x="2" y="116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6" y="58"/>
                  </a:lnTo>
                  <a:lnTo>
                    <a:pt x="16" y="42"/>
                  </a:lnTo>
                  <a:lnTo>
                    <a:pt x="28" y="28"/>
                  </a:lnTo>
                  <a:lnTo>
                    <a:pt x="42" y="16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6" y="2"/>
                  </a:lnTo>
                  <a:lnTo>
                    <a:pt x="134" y="8"/>
                  </a:lnTo>
                  <a:lnTo>
                    <a:pt x="150" y="16"/>
                  </a:lnTo>
                  <a:lnTo>
                    <a:pt x="164" y="28"/>
                  </a:lnTo>
                  <a:lnTo>
                    <a:pt x="176" y="42"/>
                  </a:lnTo>
                  <a:lnTo>
                    <a:pt x="184" y="58"/>
                  </a:lnTo>
                  <a:lnTo>
                    <a:pt x="190" y="76"/>
                  </a:lnTo>
                  <a:lnTo>
                    <a:pt x="192" y="96"/>
                  </a:lnTo>
                  <a:lnTo>
                    <a:pt x="192" y="96"/>
                  </a:lnTo>
                  <a:lnTo>
                    <a:pt x="190" y="114"/>
                  </a:lnTo>
                  <a:lnTo>
                    <a:pt x="186" y="132"/>
                  </a:lnTo>
                  <a:lnTo>
                    <a:pt x="178" y="148"/>
                  </a:lnTo>
                  <a:lnTo>
                    <a:pt x="166" y="162"/>
                  </a:lnTo>
                  <a:lnTo>
                    <a:pt x="162" y="166"/>
                  </a:lnTo>
                  <a:lnTo>
                    <a:pt x="158" y="164"/>
                  </a:lnTo>
                  <a:lnTo>
                    <a:pt x="158" y="164"/>
                  </a:lnTo>
                  <a:lnTo>
                    <a:pt x="144" y="160"/>
                  </a:lnTo>
                  <a:lnTo>
                    <a:pt x="128" y="158"/>
                  </a:lnTo>
                  <a:lnTo>
                    <a:pt x="98" y="158"/>
                  </a:lnTo>
                  <a:lnTo>
                    <a:pt x="84" y="160"/>
                  </a:lnTo>
                  <a:lnTo>
                    <a:pt x="70" y="162"/>
                  </a:lnTo>
                  <a:lnTo>
                    <a:pt x="56" y="166"/>
                  </a:lnTo>
                  <a:lnTo>
                    <a:pt x="42" y="170"/>
                  </a:lnTo>
                  <a:lnTo>
                    <a:pt x="38" y="172"/>
                  </a:lnTo>
                  <a:close/>
                  <a:moveTo>
                    <a:pt x="96" y="18"/>
                  </a:moveTo>
                  <a:lnTo>
                    <a:pt x="96" y="18"/>
                  </a:lnTo>
                  <a:lnTo>
                    <a:pt x="80" y="20"/>
                  </a:lnTo>
                  <a:lnTo>
                    <a:pt x="66" y="24"/>
                  </a:lnTo>
                  <a:lnTo>
                    <a:pt x="52" y="32"/>
                  </a:lnTo>
                  <a:lnTo>
                    <a:pt x="40" y="40"/>
                  </a:lnTo>
                  <a:lnTo>
                    <a:pt x="30" y="52"/>
                  </a:lnTo>
                  <a:lnTo>
                    <a:pt x="24" y="66"/>
                  </a:lnTo>
                  <a:lnTo>
                    <a:pt x="18" y="80"/>
                  </a:lnTo>
                  <a:lnTo>
                    <a:pt x="18" y="96"/>
                  </a:lnTo>
                  <a:lnTo>
                    <a:pt x="18" y="96"/>
                  </a:lnTo>
                  <a:lnTo>
                    <a:pt x="18" y="112"/>
                  </a:lnTo>
                  <a:lnTo>
                    <a:pt x="24" y="126"/>
                  </a:lnTo>
                  <a:lnTo>
                    <a:pt x="30" y="140"/>
                  </a:lnTo>
                  <a:lnTo>
                    <a:pt x="40" y="152"/>
                  </a:lnTo>
                  <a:lnTo>
                    <a:pt x="40" y="152"/>
                  </a:lnTo>
                  <a:lnTo>
                    <a:pt x="54" y="148"/>
                  </a:lnTo>
                  <a:lnTo>
                    <a:pt x="68" y="144"/>
                  </a:lnTo>
                  <a:lnTo>
                    <a:pt x="98" y="140"/>
                  </a:lnTo>
                  <a:lnTo>
                    <a:pt x="128" y="140"/>
                  </a:lnTo>
                  <a:lnTo>
                    <a:pt x="156" y="146"/>
                  </a:lnTo>
                  <a:lnTo>
                    <a:pt x="156" y="146"/>
                  </a:lnTo>
                  <a:lnTo>
                    <a:pt x="164" y="134"/>
                  </a:lnTo>
                  <a:lnTo>
                    <a:pt x="170" y="122"/>
                  </a:lnTo>
                  <a:lnTo>
                    <a:pt x="172" y="110"/>
                  </a:lnTo>
                  <a:lnTo>
                    <a:pt x="174" y="96"/>
                  </a:lnTo>
                  <a:lnTo>
                    <a:pt x="174" y="96"/>
                  </a:lnTo>
                  <a:lnTo>
                    <a:pt x="172" y="80"/>
                  </a:lnTo>
                  <a:lnTo>
                    <a:pt x="168" y="66"/>
                  </a:lnTo>
                  <a:lnTo>
                    <a:pt x="160" y="52"/>
                  </a:lnTo>
                  <a:lnTo>
                    <a:pt x="152" y="40"/>
                  </a:lnTo>
                  <a:lnTo>
                    <a:pt x="140" y="32"/>
                  </a:lnTo>
                  <a:lnTo>
                    <a:pt x="126" y="24"/>
                  </a:lnTo>
                  <a:lnTo>
                    <a:pt x="112" y="20"/>
                  </a:lnTo>
                  <a:lnTo>
                    <a:pt x="96" y="18"/>
                  </a:lnTo>
                  <a:lnTo>
                    <a:pt x="96" y="1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CFEF8A1-BE3D-4233-BEB8-EAA8A2F4CD48}"/>
              </a:ext>
            </a:extLst>
          </p:cNvPr>
          <p:cNvGrpSpPr/>
          <p:nvPr/>
        </p:nvGrpSpPr>
        <p:grpSpPr>
          <a:xfrm>
            <a:off x="490961" y="4194953"/>
            <a:ext cx="892711" cy="529221"/>
            <a:chOff x="6865938" y="4656138"/>
            <a:chExt cx="1663700" cy="1308100"/>
          </a:xfrm>
          <a:solidFill>
            <a:srgbClr val="2E2E38">
              <a:lumMod val="50000"/>
            </a:srgbClr>
          </a:solidFill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B6F2C562-2CD4-4A91-85EA-8C7B8C720D7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15213" y="4789488"/>
              <a:ext cx="409575" cy="1174750"/>
            </a:xfrm>
            <a:custGeom>
              <a:avLst/>
              <a:gdLst>
                <a:gd name="T0" fmla="*/ 258 w 258"/>
                <a:gd name="T1" fmla="*/ 740 h 740"/>
                <a:gd name="T2" fmla="*/ 0 w 258"/>
                <a:gd name="T3" fmla="*/ 740 h 740"/>
                <a:gd name="T4" fmla="*/ 0 w 258"/>
                <a:gd name="T5" fmla="*/ 0 h 740"/>
                <a:gd name="T6" fmla="*/ 258 w 258"/>
                <a:gd name="T7" fmla="*/ 0 h 740"/>
                <a:gd name="T8" fmla="*/ 258 w 258"/>
                <a:gd name="T9" fmla="*/ 740 h 740"/>
                <a:gd name="T10" fmla="*/ 18 w 258"/>
                <a:gd name="T11" fmla="*/ 722 h 740"/>
                <a:gd name="T12" fmla="*/ 240 w 258"/>
                <a:gd name="T13" fmla="*/ 722 h 740"/>
                <a:gd name="T14" fmla="*/ 240 w 258"/>
                <a:gd name="T15" fmla="*/ 18 h 740"/>
                <a:gd name="T16" fmla="*/ 18 w 258"/>
                <a:gd name="T17" fmla="*/ 18 h 740"/>
                <a:gd name="T18" fmla="*/ 18 w 258"/>
                <a:gd name="T19" fmla="*/ 722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8" h="740">
                  <a:moveTo>
                    <a:pt x="258" y="740"/>
                  </a:moveTo>
                  <a:lnTo>
                    <a:pt x="0" y="740"/>
                  </a:lnTo>
                  <a:lnTo>
                    <a:pt x="0" y="0"/>
                  </a:lnTo>
                  <a:lnTo>
                    <a:pt x="258" y="0"/>
                  </a:lnTo>
                  <a:lnTo>
                    <a:pt x="258" y="740"/>
                  </a:lnTo>
                  <a:close/>
                  <a:moveTo>
                    <a:pt x="18" y="722"/>
                  </a:moveTo>
                  <a:lnTo>
                    <a:pt x="240" y="722"/>
                  </a:lnTo>
                  <a:lnTo>
                    <a:pt x="240" y="18"/>
                  </a:lnTo>
                  <a:lnTo>
                    <a:pt x="18" y="18"/>
                  </a:lnTo>
                  <a:lnTo>
                    <a:pt x="18" y="7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29D3A806-79FD-431E-85C6-222DFBBF46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24688" y="5351463"/>
              <a:ext cx="419100" cy="612775"/>
            </a:xfrm>
            <a:custGeom>
              <a:avLst/>
              <a:gdLst>
                <a:gd name="T0" fmla="*/ 264 w 264"/>
                <a:gd name="T1" fmla="*/ 386 h 386"/>
                <a:gd name="T2" fmla="*/ 0 w 264"/>
                <a:gd name="T3" fmla="*/ 386 h 386"/>
                <a:gd name="T4" fmla="*/ 0 w 264"/>
                <a:gd name="T5" fmla="*/ 0 h 386"/>
                <a:gd name="T6" fmla="*/ 264 w 264"/>
                <a:gd name="T7" fmla="*/ 0 h 386"/>
                <a:gd name="T8" fmla="*/ 264 w 264"/>
                <a:gd name="T9" fmla="*/ 386 h 386"/>
                <a:gd name="T10" fmla="*/ 18 w 264"/>
                <a:gd name="T11" fmla="*/ 368 h 386"/>
                <a:gd name="T12" fmla="*/ 246 w 264"/>
                <a:gd name="T13" fmla="*/ 368 h 386"/>
                <a:gd name="T14" fmla="*/ 246 w 264"/>
                <a:gd name="T15" fmla="*/ 18 h 386"/>
                <a:gd name="T16" fmla="*/ 18 w 264"/>
                <a:gd name="T17" fmla="*/ 18 h 386"/>
                <a:gd name="T18" fmla="*/ 18 w 264"/>
                <a:gd name="T19" fmla="*/ 368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4" h="386">
                  <a:moveTo>
                    <a:pt x="264" y="386"/>
                  </a:moveTo>
                  <a:lnTo>
                    <a:pt x="0" y="386"/>
                  </a:lnTo>
                  <a:lnTo>
                    <a:pt x="0" y="0"/>
                  </a:lnTo>
                  <a:lnTo>
                    <a:pt x="264" y="0"/>
                  </a:lnTo>
                  <a:lnTo>
                    <a:pt x="264" y="386"/>
                  </a:lnTo>
                  <a:close/>
                  <a:moveTo>
                    <a:pt x="18" y="368"/>
                  </a:moveTo>
                  <a:lnTo>
                    <a:pt x="246" y="368"/>
                  </a:lnTo>
                  <a:lnTo>
                    <a:pt x="246" y="18"/>
                  </a:lnTo>
                  <a:lnTo>
                    <a:pt x="18" y="18"/>
                  </a:lnTo>
                  <a:lnTo>
                    <a:pt x="18" y="3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28" name="Rectangle 7">
              <a:extLst>
                <a:ext uri="{FF2B5EF4-FFF2-40B4-BE49-F238E27FC236}">
                  <a16:creationId xmlns:a16="http://schemas.microsoft.com/office/drawing/2014/main" id="{61C377A9-D30C-4A04-A468-8792FB842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406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29" name="Rectangle 8">
              <a:extLst>
                <a:ext uri="{FF2B5EF4-FFF2-40B4-BE49-F238E27FC236}">
                  <a16:creationId xmlns:a16="http://schemas.microsoft.com/office/drawing/2014/main" id="{4C9F0156-7F5D-4ACA-BA4E-F34BB8E8B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026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0" name="Rectangle 9">
              <a:extLst>
                <a:ext uri="{FF2B5EF4-FFF2-40B4-BE49-F238E27FC236}">
                  <a16:creationId xmlns:a16="http://schemas.microsoft.com/office/drawing/2014/main" id="{81067F7A-014B-4842-8970-E200479FF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9638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1" name="Rectangle 10">
              <a:extLst>
                <a:ext uri="{FF2B5EF4-FFF2-40B4-BE49-F238E27FC236}">
                  <a16:creationId xmlns:a16="http://schemas.microsoft.com/office/drawing/2014/main" id="{D7C7EF28-6BB1-4658-81DC-FD40A6E26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5838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2" name="Rectangle 11">
              <a:extLst>
                <a:ext uri="{FF2B5EF4-FFF2-40B4-BE49-F238E27FC236}">
                  <a16:creationId xmlns:a16="http://schemas.microsoft.com/office/drawing/2014/main" id="{E329048A-6C61-4EE9-9AEC-36919BD45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406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3" name="Rectangle 12">
              <a:extLst>
                <a:ext uri="{FF2B5EF4-FFF2-40B4-BE49-F238E27FC236}">
                  <a16:creationId xmlns:a16="http://schemas.microsoft.com/office/drawing/2014/main" id="{012C592E-2879-44C3-9CF9-D762F8965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026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4" name="Rectangle 13">
              <a:extLst>
                <a:ext uri="{FF2B5EF4-FFF2-40B4-BE49-F238E27FC236}">
                  <a16:creationId xmlns:a16="http://schemas.microsoft.com/office/drawing/2014/main" id="{3E4955B2-9C0E-43AB-88CA-89D62373A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9638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5" name="Rectangle 14">
              <a:extLst>
                <a:ext uri="{FF2B5EF4-FFF2-40B4-BE49-F238E27FC236}">
                  <a16:creationId xmlns:a16="http://schemas.microsoft.com/office/drawing/2014/main" id="{2D03020F-BCB3-4832-A4CC-3C070FA70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5838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6" name="Rectangle 15">
              <a:extLst>
                <a:ext uri="{FF2B5EF4-FFF2-40B4-BE49-F238E27FC236}">
                  <a16:creationId xmlns:a16="http://schemas.microsoft.com/office/drawing/2014/main" id="{94C04ACB-FF79-402D-80D9-F18228466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406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7" name="Rectangle 16">
              <a:extLst>
                <a:ext uri="{FF2B5EF4-FFF2-40B4-BE49-F238E27FC236}">
                  <a16:creationId xmlns:a16="http://schemas.microsoft.com/office/drawing/2014/main" id="{BBF4BA16-8840-466D-AAAD-8F9FAD083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026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8" name="Rectangle 17">
              <a:extLst>
                <a:ext uri="{FF2B5EF4-FFF2-40B4-BE49-F238E27FC236}">
                  <a16:creationId xmlns:a16="http://schemas.microsoft.com/office/drawing/2014/main" id="{29ECAD10-2F43-4A8A-89E1-F957676F9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9638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9" name="Rectangle 18">
              <a:extLst>
                <a:ext uri="{FF2B5EF4-FFF2-40B4-BE49-F238E27FC236}">
                  <a16:creationId xmlns:a16="http://schemas.microsoft.com/office/drawing/2014/main" id="{402903C9-DADD-4858-809D-66EB3685FB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5838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0" name="Rectangle 19">
              <a:extLst>
                <a:ext uri="{FF2B5EF4-FFF2-40B4-BE49-F238E27FC236}">
                  <a16:creationId xmlns:a16="http://schemas.microsoft.com/office/drawing/2014/main" id="{579D32DE-CD6E-4E1E-81D8-BEED95D71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406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1" name="Rectangle 20">
              <a:extLst>
                <a:ext uri="{FF2B5EF4-FFF2-40B4-BE49-F238E27FC236}">
                  <a16:creationId xmlns:a16="http://schemas.microsoft.com/office/drawing/2014/main" id="{98DD962A-4C1F-464E-B6B4-774507AC6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026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2" name="Rectangle 21">
              <a:extLst>
                <a:ext uri="{FF2B5EF4-FFF2-40B4-BE49-F238E27FC236}">
                  <a16:creationId xmlns:a16="http://schemas.microsoft.com/office/drawing/2014/main" id="{C2883B12-4E72-416B-AFEF-D70668A5C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9638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3" name="Rectangle 22">
              <a:extLst>
                <a:ext uri="{FF2B5EF4-FFF2-40B4-BE49-F238E27FC236}">
                  <a16:creationId xmlns:a16="http://schemas.microsoft.com/office/drawing/2014/main" id="{F767E608-56AC-463A-8FA4-AB0E9FB92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5838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4" name="Freeform 23">
              <a:extLst>
                <a:ext uri="{FF2B5EF4-FFF2-40B4-BE49-F238E27FC236}">
                  <a16:creationId xmlns:a16="http://schemas.microsoft.com/office/drawing/2014/main" id="{0897C14D-6F29-4766-AE57-39B797627DA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04063" y="5764213"/>
              <a:ext cx="260350" cy="114300"/>
            </a:xfrm>
            <a:custGeom>
              <a:avLst/>
              <a:gdLst>
                <a:gd name="T0" fmla="*/ 164 w 164"/>
                <a:gd name="T1" fmla="*/ 72 h 72"/>
                <a:gd name="T2" fmla="*/ 0 w 164"/>
                <a:gd name="T3" fmla="*/ 72 h 72"/>
                <a:gd name="T4" fmla="*/ 0 w 164"/>
                <a:gd name="T5" fmla="*/ 0 h 72"/>
                <a:gd name="T6" fmla="*/ 164 w 164"/>
                <a:gd name="T7" fmla="*/ 0 h 72"/>
                <a:gd name="T8" fmla="*/ 164 w 164"/>
                <a:gd name="T9" fmla="*/ 72 h 72"/>
                <a:gd name="T10" fmla="*/ 18 w 164"/>
                <a:gd name="T11" fmla="*/ 54 h 72"/>
                <a:gd name="T12" fmla="*/ 146 w 164"/>
                <a:gd name="T13" fmla="*/ 54 h 72"/>
                <a:gd name="T14" fmla="*/ 146 w 164"/>
                <a:gd name="T15" fmla="*/ 18 h 72"/>
                <a:gd name="T16" fmla="*/ 18 w 164"/>
                <a:gd name="T17" fmla="*/ 18 h 72"/>
                <a:gd name="T18" fmla="*/ 18 w 164"/>
                <a:gd name="T19" fmla="*/ 5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72">
                  <a:moveTo>
                    <a:pt x="164" y="72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164" y="0"/>
                  </a:lnTo>
                  <a:lnTo>
                    <a:pt x="164" y="72"/>
                  </a:lnTo>
                  <a:close/>
                  <a:moveTo>
                    <a:pt x="18" y="54"/>
                  </a:moveTo>
                  <a:lnTo>
                    <a:pt x="146" y="54"/>
                  </a:lnTo>
                  <a:lnTo>
                    <a:pt x="146" y="18"/>
                  </a:lnTo>
                  <a:lnTo>
                    <a:pt x="18" y="18"/>
                  </a:lnTo>
                  <a:lnTo>
                    <a:pt x="18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5" name="Freeform 24">
              <a:extLst>
                <a:ext uri="{FF2B5EF4-FFF2-40B4-BE49-F238E27FC236}">
                  <a16:creationId xmlns:a16="http://schemas.microsoft.com/office/drawing/2014/main" id="{FD8170C0-892A-4396-A45C-4289A5269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6213" y="5170488"/>
              <a:ext cx="419100" cy="793750"/>
            </a:xfrm>
            <a:custGeom>
              <a:avLst/>
              <a:gdLst>
                <a:gd name="T0" fmla="*/ 264 w 264"/>
                <a:gd name="T1" fmla="*/ 500 h 500"/>
                <a:gd name="T2" fmla="*/ 0 w 264"/>
                <a:gd name="T3" fmla="*/ 500 h 500"/>
                <a:gd name="T4" fmla="*/ 0 w 264"/>
                <a:gd name="T5" fmla="*/ 0 h 500"/>
                <a:gd name="T6" fmla="*/ 264 w 264"/>
                <a:gd name="T7" fmla="*/ 0 h 500"/>
                <a:gd name="T8" fmla="*/ 264 w 264"/>
                <a:gd name="T9" fmla="*/ 250 h 500"/>
                <a:gd name="T10" fmla="*/ 246 w 264"/>
                <a:gd name="T11" fmla="*/ 250 h 500"/>
                <a:gd name="T12" fmla="*/ 246 w 264"/>
                <a:gd name="T13" fmla="*/ 18 h 500"/>
                <a:gd name="T14" fmla="*/ 18 w 264"/>
                <a:gd name="T15" fmla="*/ 18 h 500"/>
                <a:gd name="T16" fmla="*/ 18 w 264"/>
                <a:gd name="T17" fmla="*/ 482 h 500"/>
                <a:gd name="T18" fmla="*/ 264 w 264"/>
                <a:gd name="T19" fmla="*/ 482 h 500"/>
                <a:gd name="T20" fmla="*/ 264 w 264"/>
                <a:gd name="T21" fmla="*/ 50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4" h="500">
                  <a:moveTo>
                    <a:pt x="264" y="500"/>
                  </a:moveTo>
                  <a:lnTo>
                    <a:pt x="0" y="500"/>
                  </a:lnTo>
                  <a:lnTo>
                    <a:pt x="0" y="0"/>
                  </a:lnTo>
                  <a:lnTo>
                    <a:pt x="264" y="0"/>
                  </a:lnTo>
                  <a:lnTo>
                    <a:pt x="264" y="250"/>
                  </a:lnTo>
                  <a:lnTo>
                    <a:pt x="246" y="250"/>
                  </a:lnTo>
                  <a:lnTo>
                    <a:pt x="246" y="18"/>
                  </a:lnTo>
                  <a:lnTo>
                    <a:pt x="18" y="18"/>
                  </a:lnTo>
                  <a:lnTo>
                    <a:pt x="18" y="482"/>
                  </a:lnTo>
                  <a:lnTo>
                    <a:pt x="264" y="482"/>
                  </a:lnTo>
                  <a:lnTo>
                    <a:pt x="264" y="5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6" name="Rectangle 25">
              <a:extLst>
                <a:ext uri="{FF2B5EF4-FFF2-40B4-BE49-F238E27FC236}">
                  <a16:creationId xmlns:a16="http://schemas.microsoft.com/office/drawing/2014/main" id="{C7C6F27D-2D59-4414-9249-04D32BA4F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7" name="Rectangle 26">
              <a:extLst>
                <a:ext uri="{FF2B5EF4-FFF2-40B4-BE49-F238E27FC236}">
                  <a16:creationId xmlns:a16="http://schemas.microsoft.com/office/drawing/2014/main" id="{2FDF299E-42A2-4DB5-8F88-511179B719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8" name="Rectangle 27">
              <a:extLst>
                <a:ext uri="{FF2B5EF4-FFF2-40B4-BE49-F238E27FC236}">
                  <a16:creationId xmlns:a16="http://schemas.microsoft.com/office/drawing/2014/main" id="{A0785AA6-E255-4FE4-BC87-59D0CE62B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9" name="Rectangle 28">
              <a:extLst>
                <a:ext uri="{FF2B5EF4-FFF2-40B4-BE49-F238E27FC236}">
                  <a16:creationId xmlns:a16="http://schemas.microsoft.com/office/drawing/2014/main" id="{7296879F-187A-4A4A-885E-5CFCE9553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50" name="Rectangle 29">
              <a:extLst>
                <a:ext uri="{FF2B5EF4-FFF2-40B4-BE49-F238E27FC236}">
                  <a16:creationId xmlns:a16="http://schemas.microsoft.com/office/drawing/2014/main" id="{8BE9E711-DFD2-40D7-9C4C-8D07C9DAD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51" name="Rectangle 30">
              <a:extLst>
                <a:ext uri="{FF2B5EF4-FFF2-40B4-BE49-F238E27FC236}">
                  <a16:creationId xmlns:a16="http://schemas.microsoft.com/office/drawing/2014/main" id="{09415B83-DA1E-4CE9-92A0-C7E6F1E23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52" name="Rectangle 31">
              <a:extLst>
                <a:ext uri="{FF2B5EF4-FFF2-40B4-BE49-F238E27FC236}">
                  <a16:creationId xmlns:a16="http://schemas.microsoft.com/office/drawing/2014/main" id="{C1CCF3E2-C46A-42B6-BDDF-7DF21F099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53" name="Rectangle 32">
              <a:extLst>
                <a:ext uri="{FF2B5EF4-FFF2-40B4-BE49-F238E27FC236}">
                  <a16:creationId xmlns:a16="http://schemas.microsoft.com/office/drawing/2014/main" id="{C2E79004-FD98-4E47-A399-37B36F1E7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54" name="Rectangle 33">
              <a:extLst>
                <a:ext uri="{FF2B5EF4-FFF2-40B4-BE49-F238E27FC236}">
                  <a16:creationId xmlns:a16="http://schemas.microsoft.com/office/drawing/2014/main" id="{94CFCD2F-14F4-44F4-AE89-B520528F1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55" name="Rectangle 34">
              <a:extLst>
                <a:ext uri="{FF2B5EF4-FFF2-40B4-BE49-F238E27FC236}">
                  <a16:creationId xmlns:a16="http://schemas.microsoft.com/office/drawing/2014/main" id="{836BF1DB-556C-48CB-BC77-D42719388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56" name="Rectangle 35">
              <a:extLst>
                <a:ext uri="{FF2B5EF4-FFF2-40B4-BE49-F238E27FC236}">
                  <a16:creationId xmlns:a16="http://schemas.microsoft.com/office/drawing/2014/main" id="{04BFA1A4-7321-4E40-AD3F-C754B49B9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57" name="Rectangle 36">
              <a:extLst>
                <a:ext uri="{FF2B5EF4-FFF2-40B4-BE49-F238E27FC236}">
                  <a16:creationId xmlns:a16="http://schemas.microsoft.com/office/drawing/2014/main" id="{2445BD2B-78D2-441B-9C96-99460D6B3E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58" name="Rectangle 37">
              <a:extLst>
                <a:ext uri="{FF2B5EF4-FFF2-40B4-BE49-F238E27FC236}">
                  <a16:creationId xmlns:a16="http://schemas.microsoft.com/office/drawing/2014/main" id="{2A4D0283-0B3F-49F1-8980-F8FD3F8E6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59" name="Rectangle 38">
              <a:extLst>
                <a:ext uri="{FF2B5EF4-FFF2-40B4-BE49-F238E27FC236}">
                  <a16:creationId xmlns:a16="http://schemas.microsoft.com/office/drawing/2014/main" id="{63C2136E-00DC-4B02-98C7-E79590D5E1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0" name="Rectangle 39">
              <a:extLst>
                <a:ext uri="{FF2B5EF4-FFF2-40B4-BE49-F238E27FC236}">
                  <a16:creationId xmlns:a16="http://schemas.microsoft.com/office/drawing/2014/main" id="{2DDFA7D0-D7CE-4969-8632-E53C0DCA6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1" name="Rectangle 40">
              <a:extLst>
                <a:ext uri="{FF2B5EF4-FFF2-40B4-BE49-F238E27FC236}">
                  <a16:creationId xmlns:a16="http://schemas.microsoft.com/office/drawing/2014/main" id="{42199FD1-BAA5-4A72-BD3C-C781ACB12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2" name="Rectangle 41">
              <a:extLst>
                <a:ext uri="{FF2B5EF4-FFF2-40B4-BE49-F238E27FC236}">
                  <a16:creationId xmlns:a16="http://schemas.microsoft.com/office/drawing/2014/main" id="{3CB2949A-67FF-44C2-AE49-DE33C22C1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3" name="Rectangle 42">
              <a:extLst>
                <a:ext uri="{FF2B5EF4-FFF2-40B4-BE49-F238E27FC236}">
                  <a16:creationId xmlns:a16="http://schemas.microsoft.com/office/drawing/2014/main" id="{47885468-ED82-41A4-BE38-6F2B75670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4" name="Rectangle 43">
              <a:extLst>
                <a:ext uri="{FF2B5EF4-FFF2-40B4-BE49-F238E27FC236}">
                  <a16:creationId xmlns:a16="http://schemas.microsoft.com/office/drawing/2014/main" id="{309586C6-4BD2-4080-9D02-C696C5A72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5" name="Rectangle 44">
              <a:extLst>
                <a:ext uri="{FF2B5EF4-FFF2-40B4-BE49-F238E27FC236}">
                  <a16:creationId xmlns:a16="http://schemas.microsoft.com/office/drawing/2014/main" id="{C5A67AA5-4D43-421F-86F0-D099220BE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6" name="Rectangle 45">
              <a:extLst>
                <a:ext uri="{FF2B5EF4-FFF2-40B4-BE49-F238E27FC236}">
                  <a16:creationId xmlns:a16="http://schemas.microsoft.com/office/drawing/2014/main" id="{E04E330B-725C-4D3A-BCF7-16386FBFF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7" name="Rectangle 46">
              <a:extLst>
                <a:ext uri="{FF2B5EF4-FFF2-40B4-BE49-F238E27FC236}">
                  <a16:creationId xmlns:a16="http://schemas.microsoft.com/office/drawing/2014/main" id="{6D2DDBA6-6F36-4696-9480-AB3C68676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8" name="Rectangle 47">
              <a:extLst>
                <a:ext uri="{FF2B5EF4-FFF2-40B4-BE49-F238E27FC236}">
                  <a16:creationId xmlns:a16="http://schemas.microsoft.com/office/drawing/2014/main" id="{F9294417-9071-4D48-8D13-0FB3F4A7D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9" name="Rectangle 48">
              <a:extLst>
                <a:ext uri="{FF2B5EF4-FFF2-40B4-BE49-F238E27FC236}">
                  <a16:creationId xmlns:a16="http://schemas.microsoft.com/office/drawing/2014/main" id="{8953DA0A-16BC-4263-87B8-7862552D4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0" name="Rectangle 49">
              <a:extLst>
                <a:ext uri="{FF2B5EF4-FFF2-40B4-BE49-F238E27FC236}">
                  <a16:creationId xmlns:a16="http://schemas.microsoft.com/office/drawing/2014/main" id="{10E8CC7B-9E14-4053-A7DB-13B0DC8B0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1" name="Rectangle 50">
              <a:extLst>
                <a:ext uri="{FF2B5EF4-FFF2-40B4-BE49-F238E27FC236}">
                  <a16:creationId xmlns:a16="http://schemas.microsoft.com/office/drawing/2014/main" id="{2B7AA77F-6BD4-465E-9C32-13F39F6A2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2" name="Rectangle 51">
              <a:extLst>
                <a:ext uri="{FF2B5EF4-FFF2-40B4-BE49-F238E27FC236}">
                  <a16:creationId xmlns:a16="http://schemas.microsoft.com/office/drawing/2014/main" id="{B865E54F-DF6B-4788-B493-1AEA1D957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3" name="Rectangle 52">
              <a:extLst>
                <a:ext uri="{FF2B5EF4-FFF2-40B4-BE49-F238E27FC236}">
                  <a16:creationId xmlns:a16="http://schemas.microsoft.com/office/drawing/2014/main" id="{EA8E38CD-8A96-4640-9495-E166A4AE1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4" name="Rectangle 53">
              <a:extLst>
                <a:ext uri="{FF2B5EF4-FFF2-40B4-BE49-F238E27FC236}">
                  <a16:creationId xmlns:a16="http://schemas.microsoft.com/office/drawing/2014/main" id="{3A5F4FFB-4619-49F1-B9CF-46B98F876F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5" name="Rectangle 54">
              <a:extLst>
                <a:ext uri="{FF2B5EF4-FFF2-40B4-BE49-F238E27FC236}">
                  <a16:creationId xmlns:a16="http://schemas.microsoft.com/office/drawing/2014/main" id="{59B0A835-9EAD-475B-91E0-67AB8EA57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6" name="Rectangle 55">
              <a:extLst>
                <a:ext uri="{FF2B5EF4-FFF2-40B4-BE49-F238E27FC236}">
                  <a16:creationId xmlns:a16="http://schemas.microsoft.com/office/drawing/2014/main" id="{43335625-9077-4D1F-A057-B9F6A56AA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7" name="Rectangle 56">
              <a:extLst>
                <a:ext uri="{FF2B5EF4-FFF2-40B4-BE49-F238E27FC236}">
                  <a16:creationId xmlns:a16="http://schemas.microsoft.com/office/drawing/2014/main" id="{3E0F477C-E193-41F0-B5A6-18E341E9C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8" name="Rectangle 57">
              <a:extLst>
                <a:ext uri="{FF2B5EF4-FFF2-40B4-BE49-F238E27FC236}">
                  <a16:creationId xmlns:a16="http://schemas.microsoft.com/office/drawing/2014/main" id="{CC63F203-BD6C-4CA5-A980-F1B691397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9" name="Rectangle 58">
              <a:extLst>
                <a:ext uri="{FF2B5EF4-FFF2-40B4-BE49-F238E27FC236}">
                  <a16:creationId xmlns:a16="http://schemas.microsoft.com/office/drawing/2014/main" id="{33D288F1-65C0-4233-B422-C9BA4FC10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80" name="Rectangle 59">
              <a:extLst>
                <a:ext uri="{FF2B5EF4-FFF2-40B4-BE49-F238E27FC236}">
                  <a16:creationId xmlns:a16="http://schemas.microsoft.com/office/drawing/2014/main" id="{F2DE4F37-B1B7-44DD-8CA2-CCBE258E6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81" name="Rectangle 60">
              <a:extLst>
                <a:ext uri="{FF2B5EF4-FFF2-40B4-BE49-F238E27FC236}">
                  <a16:creationId xmlns:a16="http://schemas.microsoft.com/office/drawing/2014/main" id="{BD0CFCA8-1306-4612-BD72-E97D5F50A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82" name="Rectangle 61">
              <a:extLst>
                <a:ext uri="{FF2B5EF4-FFF2-40B4-BE49-F238E27FC236}">
                  <a16:creationId xmlns:a16="http://schemas.microsoft.com/office/drawing/2014/main" id="{733DD2F2-7B88-4368-B3E8-06826C989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1768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83" name="Rectangle 62">
              <a:extLst>
                <a:ext uri="{FF2B5EF4-FFF2-40B4-BE49-F238E27FC236}">
                  <a16:creationId xmlns:a16="http://schemas.microsoft.com/office/drawing/2014/main" id="{1A11A53B-A239-4561-9C92-CD62657E5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1768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84" name="Rectangle 63">
              <a:extLst>
                <a:ext uri="{FF2B5EF4-FFF2-40B4-BE49-F238E27FC236}">
                  <a16:creationId xmlns:a16="http://schemas.microsoft.com/office/drawing/2014/main" id="{790F4741-F884-430D-A7A3-3491C0330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1768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85" name="Rectangle 64">
              <a:extLst>
                <a:ext uri="{FF2B5EF4-FFF2-40B4-BE49-F238E27FC236}">
                  <a16:creationId xmlns:a16="http://schemas.microsoft.com/office/drawing/2014/main" id="{A95B95F2-7E33-4715-8815-FCE7AAFCB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1768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86" name="Rectangle 65">
              <a:extLst>
                <a:ext uri="{FF2B5EF4-FFF2-40B4-BE49-F238E27FC236}">
                  <a16:creationId xmlns:a16="http://schemas.microsoft.com/office/drawing/2014/main" id="{9034054A-A0D6-44FD-9765-E289A1246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0847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3D93C44D-89B9-4AD8-A770-B918E46B6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0847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88" name="Rectangle 67">
              <a:extLst>
                <a:ext uri="{FF2B5EF4-FFF2-40B4-BE49-F238E27FC236}">
                  <a16:creationId xmlns:a16="http://schemas.microsoft.com/office/drawing/2014/main" id="{FDCCFEE0-BA4F-4EFA-8D51-091F9BF8F7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0847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89" name="Rectangle 68">
              <a:extLst>
                <a:ext uri="{FF2B5EF4-FFF2-40B4-BE49-F238E27FC236}">
                  <a16:creationId xmlns:a16="http://schemas.microsoft.com/office/drawing/2014/main" id="{0682FB8B-1048-4538-A179-1477684B6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0847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90" name="Rectangle 69">
              <a:extLst>
                <a:ext uri="{FF2B5EF4-FFF2-40B4-BE49-F238E27FC236}">
                  <a16:creationId xmlns:a16="http://schemas.microsoft.com/office/drawing/2014/main" id="{F8668085-BD38-4049-B1F4-6F96B8EAC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49958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91" name="Rectangle 70">
              <a:extLst>
                <a:ext uri="{FF2B5EF4-FFF2-40B4-BE49-F238E27FC236}">
                  <a16:creationId xmlns:a16="http://schemas.microsoft.com/office/drawing/2014/main" id="{875010A6-780E-4716-8B8D-A8B2BA8BD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49958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92" name="Rectangle 71">
              <a:extLst>
                <a:ext uri="{FF2B5EF4-FFF2-40B4-BE49-F238E27FC236}">
                  <a16:creationId xmlns:a16="http://schemas.microsoft.com/office/drawing/2014/main" id="{459859F1-0F37-4C2A-B3D2-8FA9554CA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49958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93" name="Rectangle 72">
              <a:extLst>
                <a:ext uri="{FF2B5EF4-FFF2-40B4-BE49-F238E27FC236}">
                  <a16:creationId xmlns:a16="http://schemas.microsoft.com/office/drawing/2014/main" id="{86D43454-71F0-4A3C-843E-4B8B242F5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49958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94" name="Rectangle 73">
              <a:extLst>
                <a:ext uri="{FF2B5EF4-FFF2-40B4-BE49-F238E27FC236}">
                  <a16:creationId xmlns:a16="http://schemas.microsoft.com/office/drawing/2014/main" id="{E522D431-E433-410B-802D-E0F0A9D0F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490696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95" name="Rectangle 74">
              <a:extLst>
                <a:ext uri="{FF2B5EF4-FFF2-40B4-BE49-F238E27FC236}">
                  <a16:creationId xmlns:a16="http://schemas.microsoft.com/office/drawing/2014/main" id="{608359BA-9561-4F25-B79F-B57BBAEA4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490696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96" name="Rectangle 75">
              <a:extLst>
                <a:ext uri="{FF2B5EF4-FFF2-40B4-BE49-F238E27FC236}">
                  <a16:creationId xmlns:a16="http://schemas.microsoft.com/office/drawing/2014/main" id="{A7E51D2D-E178-48CE-81A9-FBB4DC7C18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490696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97" name="Rectangle 76">
              <a:extLst>
                <a:ext uri="{FF2B5EF4-FFF2-40B4-BE49-F238E27FC236}">
                  <a16:creationId xmlns:a16="http://schemas.microsoft.com/office/drawing/2014/main" id="{BFC8175A-AD87-46AD-BCD2-4E22EFE3D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490696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98" name="Rectangle 77">
              <a:extLst>
                <a:ext uri="{FF2B5EF4-FFF2-40B4-BE49-F238E27FC236}">
                  <a16:creationId xmlns:a16="http://schemas.microsoft.com/office/drawing/2014/main" id="{BFE9A665-3D27-4F9C-A219-DA9C786F9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99" name="Rectangle 78">
              <a:extLst>
                <a:ext uri="{FF2B5EF4-FFF2-40B4-BE49-F238E27FC236}">
                  <a16:creationId xmlns:a16="http://schemas.microsoft.com/office/drawing/2014/main" id="{9E57C972-7399-403D-AE8B-822045A2D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00" name="Rectangle 79">
              <a:extLst>
                <a:ext uri="{FF2B5EF4-FFF2-40B4-BE49-F238E27FC236}">
                  <a16:creationId xmlns:a16="http://schemas.microsoft.com/office/drawing/2014/main" id="{C618F357-F48D-4E7A-BBC3-9F6AE022B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01" name="Rectangle 80">
              <a:extLst>
                <a:ext uri="{FF2B5EF4-FFF2-40B4-BE49-F238E27FC236}">
                  <a16:creationId xmlns:a16="http://schemas.microsoft.com/office/drawing/2014/main" id="{C8704343-2254-4C4D-A2F8-9266C65DA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02" name="Rectangle 81">
              <a:extLst>
                <a:ext uri="{FF2B5EF4-FFF2-40B4-BE49-F238E27FC236}">
                  <a16:creationId xmlns:a16="http://schemas.microsoft.com/office/drawing/2014/main" id="{9F70F401-8804-44AC-80B9-5C7C337851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03" name="Rectangle 82">
              <a:extLst>
                <a:ext uri="{FF2B5EF4-FFF2-40B4-BE49-F238E27FC236}">
                  <a16:creationId xmlns:a16="http://schemas.microsoft.com/office/drawing/2014/main" id="{A3E8A05F-3F11-4B61-BEC3-E12E7D12D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04" name="Rectangle 83">
              <a:extLst>
                <a:ext uri="{FF2B5EF4-FFF2-40B4-BE49-F238E27FC236}">
                  <a16:creationId xmlns:a16="http://schemas.microsoft.com/office/drawing/2014/main" id="{24AA5537-1066-4464-A8F7-FD99EFA16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05" name="Rectangle 84">
              <a:extLst>
                <a:ext uri="{FF2B5EF4-FFF2-40B4-BE49-F238E27FC236}">
                  <a16:creationId xmlns:a16="http://schemas.microsoft.com/office/drawing/2014/main" id="{CB56DCF2-1DFF-42D3-A9FA-8DB1F3474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06" name="Rectangle 85">
              <a:extLst>
                <a:ext uri="{FF2B5EF4-FFF2-40B4-BE49-F238E27FC236}">
                  <a16:creationId xmlns:a16="http://schemas.microsoft.com/office/drawing/2014/main" id="{23F550BB-11C6-4194-94C9-4CFB8C2D6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07" name="Rectangle 86">
              <a:extLst>
                <a:ext uri="{FF2B5EF4-FFF2-40B4-BE49-F238E27FC236}">
                  <a16:creationId xmlns:a16="http://schemas.microsoft.com/office/drawing/2014/main" id="{92A0C25C-25CE-4490-891C-0646DC78B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08" name="Rectangle 87">
              <a:extLst>
                <a:ext uri="{FF2B5EF4-FFF2-40B4-BE49-F238E27FC236}">
                  <a16:creationId xmlns:a16="http://schemas.microsoft.com/office/drawing/2014/main" id="{1F236B00-B098-48AD-B6F8-C73352EC0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09" name="Rectangle 88">
              <a:extLst>
                <a:ext uri="{FF2B5EF4-FFF2-40B4-BE49-F238E27FC236}">
                  <a16:creationId xmlns:a16="http://schemas.microsoft.com/office/drawing/2014/main" id="{A0751D36-2BC2-4CA8-9FBC-9CC8B18B0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10" name="Freeform 89">
              <a:extLst>
                <a:ext uri="{FF2B5EF4-FFF2-40B4-BE49-F238E27FC236}">
                  <a16:creationId xmlns:a16="http://schemas.microsoft.com/office/drawing/2014/main" id="{B5161C96-5A4B-4FC3-830E-1E352FAD56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75588" y="5764213"/>
              <a:ext cx="260350" cy="114300"/>
            </a:xfrm>
            <a:custGeom>
              <a:avLst/>
              <a:gdLst>
                <a:gd name="T0" fmla="*/ 164 w 164"/>
                <a:gd name="T1" fmla="*/ 72 h 72"/>
                <a:gd name="T2" fmla="*/ 0 w 164"/>
                <a:gd name="T3" fmla="*/ 72 h 72"/>
                <a:gd name="T4" fmla="*/ 0 w 164"/>
                <a:gd name="T5" fmla="*/ 0 h 72"/>
                <a:gd name="T6" fmla="*/ 164 w 164"/>
                <a:gd name="T7" fmla="*/ 0 h 72"/>
                <a:gd name="T8" fmla="*/ 164 w 164"/>
                <a:gd name="T9" fmla="*/ 72 h 72"/>
                <a:gd name="T10" fmla="*/ 18 w 164"/>
                <a:gd name="T11" fmla="*/ 54 h 72"/>
                <a:gd name="T12" fmla="*/ 146 w 164"/>
                <a:gd name="T13" fmla="*/ 54 h 72"/>
                <a:gd name="T14" fmla="*/ 146 w 164"/>
                <a:gd name="T15" fmla="*/ 18 h 72"/>
                <a:gd name="T16" fmla="*/ 18 w 164"/>
                <a:gd name="T17" fmla="*/ 18 h 72"/>
                <a:gd name="T18" fmla="*/ 18 w 164"/>
                <a:gd name="T19" fmla="*/ 5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72">
                  <a:moveTo>
                    <a:pt x="164" y="72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164" y="0"/>
                  </a:lnTo>
                  <a:lnTo>
                    <a:pt x="164" y="72"/>
                  </a:lnTo>
                  <a:close/>
                  <a:moveTo>
                    <a:pt x="18" y="54"/>
                  </a:moveTo>
                  <a:lnTo>
                    <a:pt x="146" y="54"/>
                  </a:lnTo>
                  <a:lnTo>
                    <a:pt x="146" y="18"/>
                  </a:lnTo>
                  <a:lnTo>
                    <a:pt x="18" y="18"/>
                  </a:lnTo>
                  <a:lnTo>
                    <a:pt x="18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11" name="Freeform 90">
              <a:extLst>
                <a:ext uri="{FF2B5EF4-FFF2-40B4-BE49-F238E27FC236}">
                  <a16:creationId xmlns:a16="http://schemas.microsoft.com/office/drawing/2014/main" id="{FBD71AAC-3A44-406E-BAD0-2528F59931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91413" y="5764213"/>
              <a:ext cx="257175" cy="200025"/>
            </a:xfrm>
            <a:custGeom>
              <a:avLst/>
              <a:gdLst>
                <a:gd name="T0" fmla="*/ 162 w 162"/>
                <a:gd name="T1" fmla="*/ 126 h 126"/>
                <a:gd name="T2" fmla="*/ 0 w 162"/>
                <a:gd name="T3" fmla="*/ 126 h 126"/>
                <a:gd name="T4" fmla="*/ 0 w 162"/>
                <a:gd name="T5" fmla="*/ 0 h 126"/>
                <a:gd name="T6" fmla="*/ 162 w 162"/>
                <a:gd name="T7" fmla="*/ 0 h 126"/>
                <a:gd name="T8" fmla="*/ 162 w 162"/>
                <a:gd name="T9" fmla="*/ 126 h 126"/>
                <a:gd name="T10" fmla="*/ 18 w 162"/>
                <a:gd name="T11" fmla="*/ 108 h 126"/>
                <a:gd name="T12" fmla="*/ 144 w 162"/>
                <a:gd name="T13" fmla="*/ 108 h 126"/>
                <a:gd name="T14" fmla="*/ 144 w 162"/>
                <a:gd name="T15" fmla="*/ 18 h 126"/>
                <a:gd name="T16" fmla="*/ 18 w 162"/>
                <a:gd name="T17" fmla="*/ 18 h 126"/>
                <a:gd name="T18" fmla="*/ 18 w 162"/>
                <a:gd name="T19" fmla="*/ 108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2" h="126">
                  <a:moveTo>
                    <a:pt x="162" y="126"/>
                  </a:moveTo>
                  <a:lnTo>
                    <a:pt x="0" y="126"/>
                  </a:lnTo>
                  <a:lnTo>
                    <a:pt x="0" y="0"/>
                  </a:lnTo>
                  <a:lnTo>
                    <a:pt x="162" y="0"/>
                  </a:lnTo>
                  <a:lnTo>
                    <a:pt x="162" y="126"/>
                  </a:lnTo>
                  <a:close/>
                  <a:moveTo>
                    <a:pt x="18" y="108"/>
                  </a:moveTo>
                  <a:lnTo>
                    <a:pt x="144" y="108"/>
                  </a:lnTo>
                  <a:lnTo>
                    <a:pt x="144" y="18"/>
                  </a:lnTo>
                  <a:lnTo>
                    <a:pt x="18" y="18"/>
                  </a:lnTo>
                  <a:lnTo>
                    <a:pt x="18" y="1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12" name="Rectangle 91">
              <a:extLst>
                <a:ext uri="{FF2B5EF4-FFF2-40B4-BE49-F238E27FC236}">
                  <a16:creationId xmlns:a16="http://schemas.microsoft.com/office/drawing/2014/main" id="{2328F8C1-22D4-4DF1-84F8-C87D24567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5713" y="5764213"/>
              <a:ext cx="28575" cy="2000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13" name="Freeform 92">
              <a:extLst>
                <a:ext uri="{FF2B5EF4-FFF2-40B4-BE49-F238E27FC236}">
                  <a16:creationId xmlns:a16="http://schemas.microsoft.com/office/drawing/2014/main" id="{264BC619-83D0-4BFC-8611-AB9C31BAC5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2363" y="4725988"/>
              <a:ext cx="295275" cy="92075"/>
            </a:xfrm>
            <a:custGeom>
              <a:avLst/>
              <a:gdLst>
                <a:gd name="T0" fmla="*/ 186 w 186"/>
                <a:gd name="T1" fmla="*/ 58 h 58"/>
                <a:gd name="T2" fmla="*/ 0 w 186"/>
                <a:gd name="T3" fmla="*/ 58 h 58"/>
                <a:gd name="T4" fmla="*/ 0 w 186"/>
                <a:gd name="T5" fmla="*/ 0 h 58"/>
                <a:gd name="T6" fmla="*/ 186 w 186"/>
                <a:gd name="T7" fmla="*/ 0 h 58"/>
                <a:gd name="T8" fmla="*/ 186 w 186"/>
                <a:gd name="T9" fmla="*/ 58 h 58"/>
                <a:gd name="T10" fmla="*/ 18 w 186"/>
                <a:gd name="T11" fmla="*/ 40 h 58"/>
                <a:gd name="T12" fmla="*/ 168 w 186"/>
                <a:gd name="T13" fmla="*/ 40 h 58"/>
                <a:gd name="T14" fmla="*/ 168 w 186"/>
                <a:gd name="T15" fmla="*/ 18 h 58"/>
                <a:gd name="T16" fmla="*/ 18 w 186"/>
                <a:gd name="T17" fmla="*/ 18 h 58"/>
                <a:gd name="T18" fmla="*/ 18 w 186"/>
                <a:gd name="T19" fmla="*/ 4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6" h="58">
                  <a:moveTo>
                    <a:pt x="186" y="58"/>
                  </a:moveTo>
                  <a:lnTo>
                    <a:pt x="0" y="58"/>
                  </a:lnTo>
                  <a:lnTo>
                    <a:pt x="0" y="0"/>
                  </a:lnTo>
                  <a:lnTo>
                    <a:pt x="186" y="0"/>
                  </a:lnTo>
                  <a:lnTo>
                    <a:pt x="186" y="58"/>
                  </a:lnTo>
                  <a:close/>
                  <a:moveTo>
                    <a:pt x="18" y="40"/>
                  </a:moveTo>
                  <a:lnTo>
                    <a:pt x="168" y="40"/>
                  </a:lnTo>
                  <a:lnTo>
                    <a:pt x="168" y="18"/>
                  </a:lnTo>
                  <a:lnTo>
                    <a:pt x="18" y="18"/>
                  </a:lnTo>
                  <a:lnTo>
                    <a:pt x="1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14" name="Rectangle 93">
              <a:extLst>
                <a:ext uri="{FF2B5EF4-FFF2-40B4-BE49-F238E27FC236}">
                  <a16:creationId xmlns:a16="http://schemas.microsoft.com/office/drawing/2014/main" id="{665765C9-E587-49BD-825C-93EAE5FF9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5713" y="4656138"/>
              <a:ext cx="28575" cy="98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15" name="Freeform 94">
              <a:extLst>
                <a:ext uri="{FF2B5EF4-FFF2-40B4-BE49-F238E27FC236}">
                  <a16:creationId xmlns:a16="http://schemas.microsoft.com/office/drawing/2014/main" id="{79FC5B3A-81D8-463D-A485-9F9E99207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813" y="5561013"/>
              <a:ext cx="136525" cy="273050"/>
            </a:xfrm>
            <a:custGeom>
              <a:avLst/>
              <a:gdLst>
                <a:gd name="T0" fmla="*/ 50 w 86"/>
                <a:gd name="T1" fmla="*/ 172 h 172"/>
                <a:gd name="T2" fmla="*/ 50 w 86"/>
                <a:gd name="T3" fmla="*/ 172 h 172"/>
                <a:gd name="T4" fmla="*/ 42 w 86"/>
                <a:gd name="T5" fmla="*/ 170 h 172"/>
                <a:gd name="T6" fmla="*/ 34 w 86"/>
                <a:gd name="T7" fmla="*/ 166 h 172"/>
                <a:gd name="T8" fmla="*/ 26 w 86"/>
                <a:gd name="T9" fmla="*/ 158 h 172"/>
                <a:gd name="T10" fmla="*/ 18 w 86"/>
                <a:gd name="T11" fmla="*/ 150 h 172"/>
                <a:gd name="T12" fmla="*/ 12 w 86"/>
                <a:gd name="T13" fmla="*/ 138 h 172"/>
                <a:gd name="T14" fmla="*/ 6 w 86"/>
                <a:gd name="T15" fmla="*/ 126 h 172"/>
                <a:gd name="T16" fmla="*/ 2 w 86"/>
                <a:gd name="T17" fmla="*/ 110 h 172"/>
                <a:gd name="T18" fmla="*/ 0 w 86"/>
                <a:gd name="T19" fmla="*/ 96 h 172"/>
                <a:gd name="T20" fmla="*/ 0 w 86"/>
                <a:gd name="T21" fmla="*/ 96 h 172"/>
                <a:gd name="T22" fmla="*/ 2 w 86"/>
                <a:gd name="T23" fmla="*/ 76 h 172"/>
                <a:gd name="T24" fmla="*/ 8 w 86"/>
                <a:gd name="T25" fmla="*/ 58 h 172"/>
                <a:gd name="T26" fmla="*/ 14 w 86"/>
                <a:gd name="T27" fmla="*/ 42 h 172"/>
                <a:gd name="T28" fmla="*/ 22 w 86"/>
                <a:gd name="T29" fmla="*/ 30 h 172"/>
                <a:gd name="T30" fmla="*/ 30 w 86"/>
                <a:gd name="T31" fmla="*/ 18 h 172"/>
                <a:gd name="T32" fmla="*/ 36 w 86"/>
                <a:gd name="T33" fmla="*/ 12 h 172"/>
                <a:gd name="T34" fmla="*/ 44 w 86"/>
                <a:gd name="T35" fmla="*/ 4 h 172"/>
                <a:gd name="T36" fmla="*/ 50 w 86"/>
                <a:gd name="T37" fmla="*/ 0 h 172"/>
                <a:gd name="T38" fmla="*/ 56 w 86"/>
                <a:gd name="T39" fmla="*/ 4 h 172"/>
                <a:gd name="T40" fmla="*/ 56 w 86"/>
                <a:gd name="T41" fmla="*/ 4 h 172"/>
                <a:gd name="T42" fmla="*/ 64 w 86"/>
                <a:gd name="T43" fmla="*/ 12 h 172"/>
                <a:gd name="T44" fmla="*/ 72 w 86"/>
                <a:gd name="T45" fmla="*/ 22 h 172"/>
                <a:gd name="T46" fmla="*/ 80 w 86"/>
                <a:gd name="T47" fmla="*/ 34 h 172"/>
                <a:gd name="T48" fmla="*/ 84 w 86"/>
                <a:gd name="T49" fmla="*/ 42 h 172"/>
                <a:gd name="T50" fmla="*/ 70 w 86"/>
                <a:gd name="T51" fmla="*/ 50 h 172"/>
                <a:gd name="T52" fmla="*/ 64 w 86"/>
                <a:gd name="T53" fmla="*/ 44 h 172"/>
                <a:gd name="T54" fmla="*/ 64 w 86"/>
                <a:gd name="T55" fmla="*/ 44 h 172"/>
                <a:gd name="T56" fmla="*/ 56 w 86"/>
                <a:gd name="T57" fmla="*/ 32 h 172"/>
                <a:gd name="T58" fmla="*/ 50 w 86"/>
                <a:gd name="T59" fmla="*/ 24 h 172"/>
                <a:gd name="T60" fmla="*/ 50 w 86"/>
                <a:gd name="T61" fmla="*/ 24 h 172"/>
                <a:gd name="T62" fmla="*/ 40 w 86"/>
                <a:gd name="T63" fmla="*/ 34 h 172"/>
                <a:gd name="T64" fmla="*/ 30 w 86"/>
                <a:gd name="T65" fmla="*/ 50 h 172"/>
                <a:gd name="T66" fmla="*/ 26 w 86"/>
                <a:gd name="T67" fmla="*/ 60 h 172"/>
                <a:gd name="T68" fmla="*/ 22 w 86"/>
                <a:gd name="T69" fmla="*/ 70 h 172"/>
                <a:gd name="T70" fmla="*/ 20 w 86"/>
                <a:gd name="T71" fmla="*/ 82 h 172"/>
                <a:gd name="T72" fmla="*/ 18 w 86"/>
                <a:gd name="T73" fmla="*/ 96 h 172"/>
                <a:gd name="T74" fmla="*/ 18 w 86"/>
                <a:gd name="T75" fmla="*/ 96 h 172"/>
                <a:gd name="T76" fmla="*/ 20 w 86"/>
                <a:gd name="T77" fmla="*/ 108 h 172"/>
                <a:gd name="T78" fmla="*/ 22 w 86"/>
                <a:gd name="T79" fmla="*/ 120 h 172"/>
                <a:gd name="T80" fmla="*/ 26 w 86"/>
                <a:gd name="T81" fmla="*/ 130 h 172"/>
                <a:gd name="T82" fmla="*/ 32 w 86"/>
                <a:gd name="T83" fmla="*/ 138 h 172"/>
                <a:gd name="T84" fmla="*/ 42 w 86"/>
                <a:gd name="T85" fmla="*/ 150 h 172"/>
                <a:gd name="T86" fmla="*/ 50 w 86"/>
                <a:gd name="T87" fmla="*/ 154 h 172"/>
                <a:gd name="T88" fmla="*/ 50 w 86"/>
                <a:gd name="T89" fmla="*/ 154 h 172"/>
                <a:gd name="T90" fmla="*/ 52 w 86"/>
                <a:gd name="T91" fmla="*/ 154 h 172"/>
                <a:gd name="T92" fmla="*/ 56 w 86"/>
                <a:gd name="T93" fmla="*/ 152 h 172"/>
                <a:gd name="T94" fmla="*/ 66 w 86"/>
                <a:gd name="T95" fmla="*/ 140 h 172"/>
                <a:gd name="T96" fmla="*/ 70 w 86"/>
                <a:gd name="T97" fmla="*/ 134 h 172"/>
                <a:gd name="T98" fmla="*/ 86 w 86"/>
                <a:gd name="T99" fmla="*/ 144 h 172"/>
                <a:gd name="T100" fmla="*/ 80 w 86"/>
                <a:gd name="T101" fmla="*/ 150 h 172"/>
                <a:gd name="T102" fmla="*/ 80 w 86"/>
                <a:gd name="T103" fmla="*/ 150 h 172"/>
                <a:gd name="T104" fmla="*/ 72 w 86"/>
                <a:gd name="T105" fmla="*/ 162 h 172"/>
                <a:gd name="T106" fmla="*/ 64 w 86"/>
                <a:gd name="T107" fmla="*/ 168 h 172"/>
                <a:gd name="T108" fmla="*/ 56 w 86"/>
                <a:gd name="T109" fmla="*/ 172 h 172"/>
                <a:gd name="T110" fmla="*/ 50 w 86"/>
                <a:gd name="T111" fmla="*/ 172 h 172"/>
                <a:gd name="T112" fmla="*/ 50 w 86"/>
                <a:gd name="T113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" h="172">
                  <a:moveTo>
                    <a:pt x="50" y="172"/>
                  </a:moveTo>
                  <a:lnTo>
                    <a:pt x="50" y="172"/>
                  </a:lnTo>
                  <a:lnTo>
                    <a:pt x="42" y="170"/>
                  </a:lnTo>
                  <a:lnTo>
                    <a:pt x="34" y="166"/>
                  </a:lnTo>
                  <a:lnTo>
                    <a:pt x="26" y="158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26"/>
                  </a:lnTo>
                  <a:lnTo>
                    <a:pt x="2" y="11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30" y="18"/>
                  </a:lnTo>
                  <a:lnTo>
                    <a:pt x="36" y="12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64" y="12"/>
                  </a:lnTo>
                  <a:lnTo>
                    <a:pt x="72" y="22"/>
                  </a:lnTo>
                  <a:lnTo>
                    <a:pt x="80" y="34"/>
                  </a:lnTo>
                  <a:lnTo>
                    <a:pt x="84" y="42"/>
                  </a:lnTo>
                  <a:lnTo>
                    <a:pt x="70" y="50"/>
                  </a:lnTo>
                  <a:lnTo>
                    <a:pt x="64" y="44"/>
                  </a:lnTo>
                  <a:lnTo>
                    <a:pt x="64" y="44"/>
                  </a:lnTo>
                  <a:lnTo>
                    <a:pt x="56" y="32"/>
                  </a:lnTo>
                  <a:lnTo>
                    <a:pt x="50" y="24"/>
                  </a:lnTo>
                  <a:lnTo>
                    <a:pt x="50" y="24"/>
                  </a:lnTo>
                  <a:lnTo>
                    <a:pt x="40" y="34"/>
                  </a:lnTo>
                  <a:lnTo>
                    <a:pt x="30" y="50"/>
                  </a:lnTo>
                  <a:lnTo>
                    <a:pt x="26" y="60"/>
                  </a:lnTo>
                  <a:lnTo>
                    <a:pt x="22" y="70"/>
                  </a:lnTo>
                  <a:lnTo>
                    <a:pt x="20" y="82"/>
                  </a:lnTo>
                  <a:lnTo>
                    <a:pt x="18" y="96"/>
                  </a:lnTo>
                  <a:lnTo>
                    <a:pt x="18" y="96"/>
                  </a:lnTo>
                  <a:lnTo>
                    <a:pt x="20" y="108"/>
                  </a:lnTo>
                  <a:lnTo>
                    <a:pt x="22" y="120"/>
                  </a:lnTo>
                  <a:lnTo>
                    <a:pt x="26" y="130"/>
                  </a:lnTo>
                  <a:lnTo>
                    <a:pt x="32" y="138"/>
                  </a:lnTo>
                  <a:lnTo>
                    <a:pt x="42" y="150"/>
                  </a:lnTo>
                  <a:lnTo>
                    <a:pt x="50" y="154"/>
                  </a:lnTo>
                  <a:lnTo>
                    <a:pt x="50" y="154"/>
                  </a:lnTo>
                  <a:lnTo>
                    <a:pt x="52" y="154"/>
                  </a:lnTo>
                  <a:lnTo>
                    <a:pt x="56" y="152"/>
                  </a:lnTo>
                  <a:lnTo>
                    <a:pt x="66" y="140"/>
                  </a:lnTo>
                  <a:lnTo>
                    <a:pt x="70" y="134"/>
                  </a:lnTo>
                  <a:lnTo>
                    <a:pt x="86" y="144"/>
                  </a:lnTo>
                  <a:lnTo>
                    <a:pt x="80" y="150"/>
                  </a:lnTo>
                  <a:lnTo>
                    <a:pt x="80" y="150"/>
                  </a:lnTo>
                  <a:lnTo>
                    <a:pt x="72" y="162"/>
                  </a:lnTo>
                  <a:lnTo>
                    <a:pt x="64" y="168"/>
                  </a:lnTo>
                  <a:lnTo>
                    <a:pt x="56" y="172"/>
                  </a:lnTo>
                  <a:lnTo>
                    <a:pt x="50" y="172"/>
                  </a:lnTo>
                  <a:lnTo>
                    <a:pt x="50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16" name="Rectangle 95">
              <a:extLst>
                <a:ext uri="{FF2B5EF4-FFF2-40B4-BE49-F238E27FC236}">
                  <a16:creationId xmlns:a16="http://schemas.microsoft.com/office/drawing/2014/main" id="{0CCD87FF-DB89-49AB-AFCA-827D72156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5938" y="5935663"/>
              <a:ext cx="1663700" cy="285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17" name="Rectangle 96">
              <a:extLst>
                <a:ext uri="{FF2B5EF4-FFF2-40B4-BE49-F238E27FC236}">
                  <a16:creationId xmlns:a16="http://schemas.microsoft.com/office/drawing/2014/main" id="{DB4BB859-097F-499F-A9CF-7C375325A3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5313" y="5805488"/>
              <a:ext cx="28575" cy="158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18" name="Freeform 97">
              <a:extLst>
                <a:ext uri="{FF2B5EF4-FFF2-40B4-BE49-F238E27FC236}">
                  <a16:creationId xmlns:a16="http://schemas.microsoft.com/office/drawing/2014/main" id="{E6B48DC2-6601-41D1-86FC-1728D1A461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4363" y="5561013"/>
              <a:ext cx="136525" cy="273050"/>
            </a:xfrm>
            <a:custGeom>
              <a:avLst/>
              <a:gdLst>
                <a:gd name="T0" fmla="*/ 50 w 86"/>
                <a:gd name="T1" fmla="*/ 172 h 172"/>
                <a:gd name="T2" fmla="*/ 50 w 86"/>
                <a:gd name="T3" fmla="*/ 172 h 172"/>
                <a:gd name="T4" fmla="*/ 42 w 86"/>
                <a:gd name="T5" fmla="*/ 170 h 172"/>
                <a:gd name="T6" fmla="*/ 34 w 86"/>
                <a:gd name="T7" fmla="*/ 166 h 172"/>
                <a:gd name="T8" fmla="*/ 26 w 86"/>
                <a:gd name="T9" fmla="*/ 158 h 172"/>
                <a:gd name="T10" fmla="*/ 18 w 86"/>
                <a:gd name="T11" fmla="*/ 150 h 172"/>
                <a:gd name="T12" fmla="*/ 12 w 86"/>
                <a:gd name="T13" fmla="*/ 138 h 172"/>
                <a:gd name="T14" fmla="*/ 6 w 86"/>
                <a:gd name="T15" fmla="*/ 126 h 172"/>
                <a:gd name="T16" fmla="*/ 2 w 86"/>
                <a:gd name="T17" fmla="*/ 110 h 172"/>
                <a:gd name="T18" fmla="*/ 0 w 86"/>
                <a:gd name="T19" fmla="*/ 96 h 172"/>
                <a:gd name="T20" fmla="*/ 0 w 86"/>
                <a:gd name="T21" fmla="*/ 96 h 172"/>
                <a:gd name="T22" fmla="*/ 2 w 86"/>
                <a:gd name="T23" fmla="*/ 76 h 172"/>
                <a:gd name="T24" fmla="*/ 8 w 86"/>
                <a:gd name="T25" fmla="*/ 58 h 172"/>
                <a:gd name="T26" fmla="*/ 14 w 86"/>
                <a:gd name="T27" fmla="*/ 42 h 172"/>
                <a:gd name="T28" fmla="*/ 22 w 86"/>
                <a:gd name="T29" fmla="*/ 30 h 172"/>
                <a:gd name="T30" fmla="*/ 30 w 86"/>
                <a:gd name="T31" fmla="*/ 18 h 172"/>
                <a:gd name="T32" fmla="*/ 36 w 86"/>
                <a:gd name="T33" fmla="*/ 12 h 172"/>
                <a:gd name="T34" fmla="*/ 44 w 86"/>
                <a:gd name="T35" fmla="*/ 4 h 172"/>
                <a:gd name="T36" fmla="*/ 50 w 86"/>
                <a:gd name="T37" fmla="*/ 0 h 172"/>
                <a:gd name="T38" fmla="*/ 56 w 86"/>
                <a:gd name="T39" fmla="*/ 4 h 172"/>
                <a:gd name="T40" fmla="*/ 56 w 86"/>
                <a:gd name="T41" fmla="*/ 4 h 172"/>
                <a:gd name="T42" fmla="*/ 64 w 86"/>
                <a:gd name="T43" fmla="*/ 12 h 172"/>
                <a:gd name="T44" fmla="*/ 72 w 86"/>
                <a:gd name="T45" fmla="*/ 22 h 172"/>
                <a:gd name="T46" fmla="*/ 80 w 86"/>
                <a:gd name="T47" fmla="*/ 34 h 172"/>
                <a:gd name="T48" fmla="*/ 86 w 86"/>
                <a:gd name="T49" fmla="*/ 42 h 172"/>
                <a:gd name="T50" fmla="*/ 70 w 86"/>
                <a:gd name="T51" fmla="*/ 52 h 172"/>
                <a:gd name="T52" fmla="*/ 66 w 86"/>
                <a:gd name="T53" fmla="*/ 44 h 172"/>
                <a:gd name="T54" fmla="*/ 66 w 86"/>
                <a:gd name="T55" fmla="*/ 44 h 172"/>
                <a:gd name="T56" fmla="*/ 56 w 86"/>
                <a:gd name="T57" fmla="*/ 32 h 172"/>
                <a:gd name="T58" fmla="*/ 50 w 86"/>
                <a:gd name="T59" fmla="*/ 24 h 172"/>
                <a:gd name="T60" fmla="*/ 50 w 86"/>
                <a:gd name="T61" fmla="*/ 24 h 172"/>
                <a:gd name="T62" fmla="*/ 40 w 86"/>
                <a:gd name="T63" fmla="*/ 34 h 172"/>
                <a:gd name="T64" fmla="*/ 30 w 86"/>
                <a:gd name="T65" fmla="*/ 50 h 172"/>
                <a:gd name="T66" fmla="*/ 26 w 86"/>
                <a:gd name="T67" fmla="*/ 60 h 172"/>
                <a:gd name="T68" fmla="*/ 22 w 86"/>
                <a:gd name="T69" fmla="*/ 70 h 172"/>
                <a:gd name="T70" fmla="*/ 20 w 86"/>
                <a:gd name="T71" fmla="*/ 82 h 172"/>
                <a:gd name="T72" fmla="*/ 18 w 86"/>
                <a:gd name="T73" fmla="*/ 96 h 172"/>
                <a:gd name="T74" fmla="*/ 18 w 86"/>
                <a:gd name="T75" fmla="*/ 96 h 172"/>
                <a:gd name="T76" fmla="*/ 20 w 86"/>
                <a:gd name="T77" fmla="*/ 108 h 172"/>
                <a:gd name="T78" fmla="*/ 22 w 86"/>
                <a:gd name="T79" fmla="*/ 120 h 172"/>
                <a:gd name="T80" fmla="*/ 26 w 86"/>
                <a:gd name="T81" fmla="*/ 130 h 172"/>
                <a:gd name="T82" fmla="*/ 32 w 86"/>
                <a:gd name="T83" fmla="*/ 138 h 172"/>
                <a:gd name="T84" fmla="*/ 42 w 86"/>
                <a:gd name="T85" fmla="*/ 150 h 172"/>
                <a:gd name="T86" fmla="*/ 50 w 86"/>
                <a:gd name="T87" fmla="*/ 154 h 172"/>
                <a:gd name="T88" fmla="*/ 50 w 86"/>
                <a:gd name="T89" fmla="*/ 154 h 172"/>
                <a:gd name="T90" fmla="*/ 54 w 86"/>
                <a:gd name="T91" fmla="*/ 152 h 172"/>
                <a:gd name="T92" fmla="*/ 64 w 86"/>
                <a:gd name="T93" fmla="*/ 142 h 172"/>
                <a:gd name="T94" fmla="*/ 70 w 86"/>
                <a:gd name="T95" fmla="*/ 134 h 172"/>
                <a:gd name="T96" fmla="*/ 84 w 86"/>
                <a:gd name="T97" fmla="*/ 144 h 172"/>
                <a:gd name="T98" fmla="*/ 80 w 86"/>
                <a:gd name="T99" fmla="*/ 152 h 172"/>
                <a:gd name="T100" fmla="*/ 80 w 86"/>
                <a:gd name="T101" fmla="*/ 152 h 172"/>
                <a:gd name="T102" fmla="*/ 72 w 86"/>
                <a:gd name="T103" fmla="*/ 160 h 172"/>
                <a:gd name="T104" fmla="*/ 64 w 86"/>
                <a:gd name="T105" fmla="*/ 166 h 172"/>
                <a:gd name="T106" fmla="*/ 56 w 86"/>
                <a:gd name="T107" fmla="*/ 170 h 172"/>
                <a:gd name="T108" fmla="*/ 50 w 86"/>
                <a:gd name="T109" fmla="*/ 172 h 172"/>
                <a:gd name="T110" fmla="*/ 50 w 86"/>
                <a:gd name="T111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6" h="172">
                  <a:moveTo>
                    <a:pt x="50" y="172"/>
                  </a:moveTo>
                  <a:lnTo>
                    <a:pt x="50" y="172"/>
                  </a:lnTo>
                  <a:lnTo>
                    <a:pt x="42" y="170"/>
                  </a:lnTo>
                  <a:lnTo>
                    <a:pt x="34" y="166"/>
                  </a:lnTo>
                  <a:lnTo>
                    <a:pt x="26" y="158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26"/>
                  </a:lnTo>
                  <a:lnTo>
                    <a:pt x="2" y="11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30" y="18"/>
                  </a:lnTo>
                  <a:lnTo>
                    <a:pt x="36" y="12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64" y="12"/>
                  </a:lnTo>
                  <a:lnTo>
                    <a:pt x="72" y="22"/>
                  </a:lnTo>
                  <a:lnTo>
                    <a:pt x="80" y="34"/>
                  </a:lnTo>
                  <a:lnTo>
                    <a:pt x="86" y="42"/>
                  </a:lnTo>
                  <a:lnTo>
                    <a:pt x="70" y="52"/>
                  </a:lnTo>
                  <a:lnTo>
                    <a:pt x="66" y="44"/>
                  </a:lnTo>
                  <a:lnTo>
                    <a:pt x="66" y="44"/>
                  </a:lnTo>
                  <a:lnTo>
                    <a:pt x="56" y="32"/>
                  </a:lnTo>
                  <a:lnTo>
                    <a:pt x="50" y="24"/>
                  </a:lnTo>
                  <a:lnTo>
                    <a:pt x="50" y="24"/>
                  </a:lnTo>
                  <a:lnTo>
                    <a:pt x="40" y="34"/>
                  </a:lnTo>
                  <a:lnTo>
                    <a:pt x="30" y="50"/>
                  </a:lnTo>
                  <a:lnTo>
                    <a:pt x="26" y="60"/>
                  </a:lnTo>
                  <a:lnTo>
                    <a:pt x="22" y="70"/>
                  </a:lnTo>
                  <a:lnTo>
                    <a:pt x="20" y="82"/>
                  </a:lnTo>
                  <a:lnTo>
                    <a:pt x="18" y="96"/>
                  </a:lnTo>
                  <a:lnTo>
                    <a:pt x="18" y="96"/>
                  </a:lnTo>
                  <a:lnTo>
                    <a:pt x="20" y="108"/>
                  </a:lnTo>
                  <a:lnTo>
                    <a:pt x="22" y="120"/>
                  </a:lnTo>
                  <a:lnTo>
                    <a:pt x="26" y="130"/>
                  </a:lnTo>
                  <a:lnTo>
                    <a:pt x="32" y="138"/>
                  </a:lnTo>
                  <a:lnTo>
                    <a:pt x="42" y="150"/>
                  </a:lnTo>
                  <a:lnTo>
                    <a:pt x="50" y="154"/>
                  </a:lnTo>
                  <a:lnTo>
                    <a:pt x="50" y="154"/>
                  </a:lnTo>
                  <a:lnTo>
                    <a:pt x="54" y="152"/>
                  </a:lnTo>
                  <a:lnTo>
                    <a:pt x="64" y="142"/>
                  </a:lnTo>
                  <a:lnTo>
                    <a:pt x="70" y="134"/>
                  </a:lnTo>
                  <a:lnTo>
                    <a:pt x="84" y="144"/>
                  </a:lnTo>
                  <a:lnTo>
                    <a:pt x="80" y="152"/>
                  </a:lnTo>
                  <a:lnTo>
                    <a:pt x="80" y="152"/>
                  </a:lnTo>
                  <a:lnTo>
                    <a:pt x="72" y="160"/>
                  </a:lnTo>
                  <a:lnTo>
                    <a:pt x="64" y="166"/>
                  </a:lnTo>
                  <a:lnTo>
                    <a:pt x="56" y="170"/>
                  </a:lnTo>
                  <a:lnTo>
                    <a:pt x="50" y="172"/>
                  </a:lnTo>
                  <a:lnTo>
                    <a:pt x="50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19" name="Rectangle 98">
              <a:extLst>
                <a:ext uri="{FF2B5EF4-FFF2-40B4-BE49-F238E27FC236}">
                  <a16:creationId xmlns:a16="http://schemas.microsoft.com/office/drawing/2014/main" id="{54B3AF3F-E04C-44A7-BEA6-611452B37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97863" y="5805488"/>
              <a:ext cx="28575" cy="158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20" name="Freeform 99">
              <a:extLst>
                <a:ext uri="{FF2B5EF4-FFF2-40B4-BE49-F238E27FC236}">
                  <a16:creationId xmlns:a16="http://schemas.microsoft.com/office/drawing/2014/main" id="{89CF0A9A-98E2-408E-A4C7-040AC5EF8D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16913" y="5561013"/>
              <a:ext cx="155575" cy="273050"/>
            </a:xfrm>
            <a:custGeom>
              <a:avLst/>
              <a:gdLst>
                <a:gd name="T0" fmla="*/ 50 w 98"/>
                <a:gd name="T1" fmla="*/ 172 h 172"/>
                <a:gd name="T2" fmla="*/ 34 w 98"/>
                <a:gd name="T3" fmla="*/ 166 h 172"/>
                <a:gd name="T4" fmla="*/ 18 w 98"/>
                <a:gd name="T5" fmla="*/ 150 h 172"/>
                <a:gd name="T6" fmla="*/ 6 w 98"/>
                <a:gd name="T7" fmla="*/ 126 h 172"/>
                <a:gd name="T8" fmla="*/ 0 w 98"/>
                <a:gd name="T9" fmla="*/ 96 h 172"/>
                <a:gd name="T10" fmla="*/ 2 w 98"/>
                <a:gd name="T11" fmla="*/ 76 h 172"/>
                <a:gd name="T12" fmla="*/ 14 w 98"/>
                <a:gd name="T13" fmla="*/ 42 h 172"/>
                <a:gd name="T14" fmla="*/ 30 w 98"/>
                <a:gd name="T15" fmla="*/ 18 h 172"/>
                <a:gd name="T16" fmla="*/ 44 w 98"/>
                <a:gd name="T17" fmla="*/ 4 h 172"/>
                <a:gd name="T18" fmla="*/ 56 w 98"/>
                <a:gd name="T19" fmla="*/ 4 h 172"/>
                <a:gd name="T20" fmla="*/ 62 w 98"/>
                <a:gd name="T21" fmla="*/ 12 h 172"/>
                <a:gd name="T22" fmla="*/ 78 w 98"/>
                <a:gd name="T23" fmla="*/ 30 h 172"/>
                <a:gd name="T24" fmla="*/ 92 w 98"/>
                <a:gd name="T25" fmla="*/ 58 h 172"/>
                <a:gd name="T26" fmla="*/ 98 w 98"/>
                <a:gd name="T27" fmla="*/ 96 h 172"/>
                <a:gd name="T28" fmla="*/ 96 w 98"/>
                <a:gd name="T29" fmla="*/ 110 h 172"/>
                <a:gd name="T30" fmla="*/ 88 w 98"/>
                <a:gd name="T31" fmla="*/ 138 h 172"/>
                <a:gd name="T32" fmla="*/ 74 w 98"/>
                <a:gd name="T33" fmla="*/ 158 h 172"/>
                <a:gd name="T34" fmla="*/ 56 w 98"/>
                <a:gd name="T35" fmla="*/ 170 h 172"/>
                <a:gd name="T36" fmla="*/ 50 w 98"/>
                <a:gd name="T37" fmla="*/ 172 h 172"/>
                <a:gd name="T38" fmla="*/ 50 w 98"/>
                <a:gd name="T39" fmla="*/ 24 h 172"/>
                <a:gd name="T40" fmla="*/ 30 w 98"/>
                <a:gd name="T41" fmla="*/ 50 h 172"/>
                <a:gd name="T42" fmla="*/ 22 w 98"/>
                <a:gd name="T43" fmla="*/ 70 h 172"/>
                <a:gd name="T44" fmla="*/ 18 w 98"/>
                <a:gd name="T45" fmla="*/ 96 h 172"/>
                <a:gd name="T46" fmla="*/ 20 w 98"/>
                <a:gd name="T47" fmla="*/ 108 h 172"/>
                <a:gd name="T48" fmla="*/ 26 w 98"/>
                <a:gd name="T49" fmla="*/ 130 h 172"/>
                <a:gd name="T50" fmla="*/ 42 w 98"/>
                <a:gd name="T51" fmla="*/ 150 h 172"/>
                <a:gd name="T52" fmla="*/ 50 w 98"/>
                <a:gd name="T53" fmla="*/ 154 h 172"/>
                <a:gd name="T54" fmla="*/ 68 w 98"/>
                <a:gd name="T55" fmla="*/ 138 h 172"/>
                <a:gd name="T56" fmla="*/ 76 w 98"/>
                <a:gd name="T57" fmla="*/ 120 h 172"/>
                <a:gd name="T58" fmla="*/ 80 w 98"/>
                <a:gd name="T59" fmla="*/ 96 h 172"/>
                <a:gd name="T60" fmla="*/ 80 w 98"/>
                <a:gd name="T61" fmla="*/ 82 h 172"/>
                <a:gd name="T62" fmla="*/ 74 w 98"/>
                <a:gd name="T63" fmla="*/ 60 h 172"/>
                <a:gd name="T64" fmla="*/ 58 w 98"/>
                <a:gd name="T65" fmla="*/ 34 h 172"/>
                <a:gd name="T66" fmla="*/ 50 w 98"/>
                <a:gd name="T67" fmla="*/ 24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8" h="172">
                  <a:moveTo>
                    <a:pt x="50" y="172"/>
                  </a:moveTo>
                  <a:lnTo>
                    <a:pt x="50" y="172"/>
                  </a:lnTo>
                  <a:lnTo>
                    <a:pt x="42" y="170"/>
                  </a:lnTo>
                  <a:lnTo>
                    <a:pt x="34" y="166"/>
                  </a:lnTo>
                  <a:lnTo>
                    <a:pt x="26" y="158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26"/>
                  </a:lnTo>
                  <a:lnTo>
                    <a:pt x="2" y="11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30" y="18"/>
                  </a:lnTo>
                  <a:lnTo>
                    <a:pt x="36" y="12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62" y="12"/>
                  </a:lnTo>
                  <a:lnTo>
                    <a:pt x="70" y="18"/>
                  </a:lnTo>
                  <a:lnTo>
                    <a:pt x="78" y="30"/>
                  </a:lnTo>
                  <a:lnTo>
                    <a:pt x="84" y="42"/>
                  </a:lnTo>
                  <a:lnTo>
                    <a:pt x="92" y="58"/>
                  </a:lnTo>
                  <a:lnTo>
                    <a:pt x="96" y="76"/>
                  </a:lnTo>
                  <a:lnTo>
                    <a:pt x="98" y="96"/>
                  </a:lnTo>
                  <a:lnTo>
                    <a:pt x="98" y="96"/>
                  </a:lnTo>
                  <a:lnTo>
                    <a:pt x="96" y="110"/>
                  </a:lnTo>
                  <a:lnTo>
                    <a:pt x="94" y="126"/>
                  </a:lnTo>
                  <a:lnTo>
                    <a:pt x="88" y="138"/>
                  </a:lnTo>
                  <a:lnTo>
                    <a:pt x="80" y="150"/>
                  </a:lnTo>
                  <a:lnTo>
                    <a:pt x="74" y="158"/>
                  </a:lnTo>
                  <a:lnTo>
                    <a:pt x="64" y="166"/>
                  </a:lnTo>
                  <a:lnTo>
                    <a:pt x="56" y="170"/>
                  </a:lnTo>
                  <a:lnTo>
                    <a:pt x="50" y="172"/>
                  </a:lnTo>
                  <a:lnTo>
                    <a:pt x="50" y="172"/>
                  </a:lnTo>
                  <a:close/>
                  <a:moveTo>
                    <a:pt x="50" y="24"/>
                  </a:moveTo>
                  <a:lnTo>
                    <a:pt x="50" y="24"/>
                  </a:lnTo>
                  <a:lnTo>
                    <a:pt x="40" y="34"/>
                  </a:lnTo>
                  <a:lnTo>
                    <a:pt x="30" y="50"/>
                  </a:lnTo>
                  <a:lnTo>
                    <a:pt x="26" y="60"/>
                  </a:lnTo>
                  <a:lnTo>
                    <a:pt x="22" y="70"/>
                  </a:lnTo>
                  <a:lnTo>
                    <a:pt x="20" y="82"/>
                  </a:lnTo>
                  <a:lnTo>
                    <a:pt x="18" y="96"/>
                  </a:lnTo>
                  <a:lnTo>
                    <a:pt x="18" y="96"/>
                  </a:lnTo>
                  <a:lnTo>
                    <a:pt x="20" y="108"/>
                  </a:lnTo>
                  <a:lnTo>
                    <a:pt x="22" y="120"/>
                  </a:lnTo>
                  <a:lnTo>
                    <a:pt x="26" y="130"/>
                  </a:lnTo>
                  <a:lnTo>
                    <a:pt x="32" y="138"/>
                  </a:lnTo>
                  <a:lnTo>
                    <a:pt x="42" y="150"/>
                  </a:lnTo>
                  <a:lnTo>
                    <a:pt x="50" y="154"/>
                  </a:lnTo>
                  <a:lnTo>
                    <a:pt x="50" y="154"/>
                  </a:lnTo>
                  <a:lnTo>
                    <a:pt x="56" y="150"/>
                  </a:lnTo>
                  <a:lnTo>
                    <a:pt x="68" y="138"/>
                  </a:lnTo>
                  <a:lnTo>
                    <a:pt x="72" y="130"/>
                  </a:lnTo>
                  <a:lnTo>
                    <a:pt x="76" y="120"/>
                  </a:lnTo>
                  <a:lnTo>
                    <a:pt x="78" y="108"/>
                  </a:lnTo>
                  <a:lnTo>
                    <a:pt x="80" y="96"/>
                  </a:lnTo>
                  <a:lnTo>
                    <a:pt x="80" y="96"/>
                  </a:lnTo>
                  <a:lnTo>
                    <a:pt x="80" y="82"/>
                  </a:lnTo>
                  <a:lnTo>
                    <a:pt x="76" y="70"/>
                  </a:lnTo>
                  <a:lnTo>
                    <a:pt x="74" y="60"/>
                  </a:lnTo>
                  <a:lnTo>
                    <a:pt x="68" y="50"/>
                  </a:lnTo>
                  <a:lnTo>
                    <a:pt x="58" y="34"/>
                  </a:lnTo>
                  <a:lnTo>
                    <a:pt x="50" y="24"/>
                  </a:lnTo>
                  <a:lnTo>
                    <a:pt x="5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21" name="Rectangle 100">
              <a:extLst>
                <a:ext uri="{FF2B5EF4-FFF2-40B4-BE49-F238E27FC236}">
                  <a16:creationId xmlns:a16="http://schemas.microsoft.com/office/drawing/2014/main" id="{84E7AD24-1404-4FC0-AE96-80A97A600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0413" y="5805488"/>
              <a:ext cx="28575" cy="158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</p:grpSp>
      <p:sp>
        <p:nvSpPr>
          <p:cNvPr id="122" name="TextBox 121">
            <a:extLst>
              <a:ext uri="{FF2B5EF4-FFF2-40B4-BE49-F238E27FC236}">
                <a16:creationId xmlns:a16="http://schemas.microsoft.com/office/drawing/2014/main" id="{506E9FC2-149D-479A-836E-9E8C8960FED9}"/>
              </a:ext>
            </a:extLst>
          </p:cNvPr>
          <p:cNvSpPr txBox="1"/>
          <p:nvPr/>
        </p:nvSpPr>
        <p:spPr>
          <a:xfrm>
            <a:off x="524535" y="868948"/>
            <a:ext cx="2063345" cy="795103"/>
          </a:xfrm>
          <a:prstGeom prst="rect">
            <a:avLst/>
          </a:prstGeom>
          <a:solidFill>
            <a:srgbClr val="730323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42505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600"/>
              </a:spcAft>
              <a:buClr>
                <a:srgbClr val="2E2E38"/>
              </a:buClr>
              <a:buSzPct val="70000"/>
              <a:buFontTx/>
              <a:buNone/>
              <a:tabLst/>
              <a:defRPr/>
            </a:pPr>
            <a:endParaRPr kumimoji="0" lang="it-IT" sz="14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25000"/>
                  <a:lumOff val="75000"/>
                </a:schemeClr>
              </a:solidFill>
              <a:effectLst/>
              <a:uLnTx/>
              <a:uFillTx/>
              <a:latin typeface="EYInterstate Light" panose="02000506000000020004" pitchFamily="2" charset="0"/>
            </a:endParaRPr>
          </a:p>
          <a:p>
            <a:pPr marL="0" marR="0" lvl="0" indent="0" algn="ctr" defTabSz="942505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600"/>
              </a:spcAft>
              <a:buClr>
                <a:srgbClr val="2E2E38"/>
              </a:buClr>
              <a:buSzPct val="70000"/>
              <a:buFontTx/>
              <a:buNone/>
              <a:tabLst/>
              <a:defRPr/>
            </a:pPr>
            <a:r>
              <a:rPr kumimoji="0" lang="it-IT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YInterstate Light" panose="02000506000000020004" pitchFamily="2" charset="0"/>
              </a:rPr>
              <a:t>Maxi-detrazione</a:t>
            </a:r>
          </a:p>
          <a:p>
            <a:pPr marL="0" marR="0" lvl="0" indent="0" algn="ctr" defTabSz="942505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600"/>
              </a:spcAft>
              <a:buClr>
                <a:srgbClr val="2E2E38"/>
              </a:buClr>
              <a:buSzPct val="70000"/>
              <a:buFontTx/>
              <a:buNone/>
              <a:tabLst/>
              <a:defRPr/>
            </a:pPr>
            <a:r>
              <a:rPr kumimoji="0" lang="it-IT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YInterstate Light" panose="02000506000000020004" pitchFamily="2" charset="0"/>
              </a:rPr>
              <a:t>fiscale</a:t>
            </a:r>
          </a:p>
        </p:txBody>
      </p:sp>
      <p:grpSp>
        <p:nvGrpSpPr>
          <p:cNvPr id="123" name="Group 111">
            <a:extLst>
              <a:ext uri="{FF2B5EF4-FFF2-40B4-BE49-F238E27FC236}">
                <a16:creationId xmlns:a16="http://schemas.microsoft.com/office/drawing/2014/main" id="{F33549E8-E2DE-49D8-B403-7319F04C448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24610" y="4326156"/>
            <a:ext cx="487662" cy="438940"/>
            <a:chOff x="8831" y="3358"/>
            <a:chExt cx="2394" cy="2733"/>
          </a:xfrm>
          <a:solidFill>
            <a:srgbClr val="2E2E38">
              <a:lumMod val="50000"/>
            </a:srgbClr>
          </a:solidFill>
        </p:grpSpPr>
        <p:sp>
          <p:nvSpPr>
            <p:cNvPr id="124" name="Freeform 112">
              <a:extLst>
                <a:ext uri="{FF2B5EF4-FFF2-40B4-BE49-F238E27FC236}">
                  <a16:creationId xmlns:a16="http://schemas.microsoft.com/office/drawing/2014/main" id="{CFA948A6-B9E3-470D-83DB-708109E79E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25" y="3358"/>
              <a:ext cx="536" cy="533"/>
            </a:xfrm>
            <a:custGeom>
              <a:avLst/>
              <a:gdLst>
                <a:gd name="T0" fmla="*/ 220 w 440"/>
                <a:gd name="T1" fmla="*/ 439 h 439"/>
                <a:gd name="T2" fmla="*/ 0 w 440"/>
                <a:gd name="T3" fmla="*/ 220 h 439"/>
                <a:gd name="T4" fmla="*/ 220 w 440"/>
                <a:gd name="T5" fmla="*/ 0 h 439"/>
                <a:gd name="T6" fmla="*/ 440 w 440"/>
                <a:gd name="T7" fmla="*/ 220 h 439"/>
                <a:gd name="T8" fmla="*/ 220 w 440"/>
                <a:gd name="T9" fmla="*/ 439 h 439"/>
                <a:gd name="T10" fmla="*/ 220 w 440"/>
                <a:gd name="T11" fmla="*/ 48 h 439"/>
                <a:gd name="T12" fmla="*/ 48 w 440"/>
                <a:gd name="T13" fmla="*/ 220 h 439"/>
                <a:gd name="T14" fmla="*/ 220 w 440"/>
                <a:gd name="T15" fmla="*/ 392 h 439"/>
                <a:gd name="T16" fmla="*/ 392 w 440"/>
                <a:gd name="T17" fmla="*/ 220 h 439"/>
                <a:gd name="T18" fmla="*/ 220 w 440"/>
                <a:gd name="T19" fmla="*/ 48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0" h="439">
                  <a:moveTo>
                    <a:pt x="220" y="439"/>
                  </a:moveTo>
                  <a:cubicBezTo>
                    <a:pt x="99" y="439"/>
                    <a:pt x="0" y="341"/>
                    <a:pt x="0" y="220"/>
                  </a:cubicBezTo>
                  <a:cubicBezTo>
                    <a:pt x="0" y="99"/>
                    <a:pt x="99" y="0"/>
                    <a:pt x="220" y="0"/>
                  </a:cubicBezTo>
                  <a:cubicBezTo>
                    <a:pt x="341" y="0"/>
                    <a:pt x="440" y="99"/>
                    <a:pt x="440" y="220"/>
                  </a:cubicBezTo>
                  <a:cubicBezTo>
                    <a:pt x="440" y="341"/>
                    <a:pt x="341" y="439"/>
                    <a:pt x="220" y="439"/>
                  </a:cubicBezTo>
                  <a:close/>
                  <a:moveTo>
                    <a:pt x="220" y="48"/>
                  </a:moveTo>
                  <a:cubicBezTo>
                    <a:pt x="125" y="48"/>
                    <a:pt x="48" y="125"/>
                    <a:pt x="48" y="220"/>
                  </a:cubicBezTo>
                  <a:cubicBezTo>
                    <a:pt x="48" y="315"/>
                    <a:pt x="125" y="392"/>
                    <a:pt x="220" y="392"/>
                  </a:cubicBezTo>
                  <a:cubicBezTo>
                    <a:pt x="315" y="392"/>
                    <a:pt x="392" y="315"/>
                    <a:pt x="392" y="220"/>
                  </a:cubicBezTo>
                  <a:cubicBezTo>
                    <a:pt x="392" y="125"/>
                    <a:pt x="315" y="48"/>
                    <a:pt x="220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25" name="Freeform 113">
              <a:extLst>
                <a:ext uri="{FF2B5EF4-FFF2-40B4-BE49-F238E27FC236}">
                  <a16:creationId xmlns:a16="http://schemas.microsoft.com/office/drawing/2014/main" id="{0CE06657-85AF-4131-8B33-A515CB6A25E3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1" y="3941"/>
              <a:ext cx="923" cy="1216"/>
            </a:xfrm>
            <a:custGeom>
              <a:avLst/>
              <a:gdLst>
                <a:gd name="T0" fmla="*/ 133 w 758"/>
                <a:gd name="T1" fmla="*/ 1003 h 1003"/>
                <a:gd name="T2" fmla="*/ 29 w 758"/>
                <a:gd name="T3" fmla="*/ 900 h 1003"/>
                <a:gd name="T4" fmla="*/ 0 w 758"/>
                <a:gd name="T5" fmla="*/ 829 h 1003"/>
                <a:gd name="T6" fmla="*/ 0 w 758"/>
                <a:gd name="T7" fmla="*/ 239 h 1003"/>
                <a:gd name="T8" fmla="*/ 239 w 758"/>
                <a:gd name="T9" fmla="*/ 0 h 1003"/>
                <a:gd name="T10" fmla="*/ 519 w 758"/>
                <a:gd name="T11" fmla="*/ 0 h 1003"/>
                <a:gd name="T12" fmla="*/ 758 w 758"/>
                <a:gd name="T13" fmla="*/ 239 h 1003"/>
                <a:gd name="T14" fmla="*/ 758 w 758"/>
                <a:gd name="T15" fmla="*/ 829 h 1003"/>
                <a:gd name="T16" fmla="*/ 729 w 758"/>
                <a:gd name="T17" fmla="*/ 900 h 1003"/>
                <a:gd name="T18" fmla="*/ 630 w 758"/>
                <a:gd name="T19" fmla="*/ 999 h 1003"/>
                <a:gd name="T20" fmla="*/ 596 w 758"/>
                <a:gd name="T21" fmla="*/ 965 h 1003"/>
                <a:gd name="T22" fmla="*/ 695 w 758"/>
                <a:gd name="T23" fmla="*/ 866 h 1003"/>
                <a:gd name="T24" fmla="*/ 710 w 758"/>
                <a:gd name="T25" fmla="*/ 829 h 1003"/>
                <a:gd name="T26" fmla="*/ 710 w 758"/>
                <a:gd name="T27" fmla="*/ 239 h 1003"/>
                <a:gd name="T28" fmla="*/ 519 w 758"/>
                <a:gd name="T29" fmla="*/ 47 h 1003"/>
                <a:gd name="T30" fmla="*/ 239 w 758"/>
                <a:gd name="T31" fmla="*/ 47 h 1003"/>
                <a:gd name="T32" fmla="*/ 48 w 758"/>
                <a:gd name="T33" fmla="*/ 239 h 1003"/>
                <a:gd name="T34" fmla="*/ 48 w 758"/>
                <a:gd name="T35" fmla="*/ 829 h 1003"/>
                <a:gd name="T36" fmla="*/ 63 w 758"/>
                <a:gd name="T37" fmla="*/ 866 h 1003"/>
                <a:gd name="T38" fmla="*/ 167 w 758"/>
                <a:gd name="T39" fmla="*/ 970 h 1003"/>
                <a:gd name="T40" fmla="*/ 133 w 758"/>
                <a:gd name="T41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58" h="1003">
                  <a:moveTo>
                    <a:pt x="133" y="1003"/>
                  </a:moveTo>
                  <a:cubicBezTo>
                    <a:pt x="29" y="900"/>
                    <a:pt x="29" y="900"/>
                    <a:pt x="29" y="900"/>
                  </a:cubicBezTo>
                  <a:cubicBezTo>
                    <a:pt x="10" y="881"/>
                    <a:pt x="0" y="856"/>
                    <a:pt x="0" y="829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107"/>
                    <a:pt x="107" y="0"/>
                    <a:pt x="239" y="0"/>
                  </a:cubicBezTo>
                  <a:cubicBezTo>
                    <a:pt x="519" y="0"/>
                    <a:pt x="519" y="0"/>
                    <a:pt x="519" y="0"/>
                  </a:cubicBezTo>
                  <a:cubicBezTo>
                    <a:pt x="651" y="0"/>
                    <a:pt x="758" y="107"/>
                    <a:pt x="758" y="239"/>
                  </a:cubicBezTo>
                  <a:cubicBezTo>
                    <a:pt x="758" y="829"/>
                    <a:pt x="758" y="829"/>
                    <a:pt x="758" y="829"/>
                  </a:cubicBezTo>
                  <a:cubicBezTo>
                    <a:pt x="758" y="856"/>
                    <a:pt x="748" y="881"/>
                    <a:pt x="729" y="900"/>
                  </a:cubicBezTo>
                  <a:cubicBezTo>
                    <a:pt x="630" y="999"/>
                    <a:pt x="630" y="999"/>
                    <a:pt x="630" y="999"/>
                  </a:cubicBezTo>
                  <a:cubicBezTo>
                    <a:pt x="596" y="965"/>
                    <a:pt x="596" y="965"/>
                    <a:pt x="596" y="965"/>
                  </a:cubicBezTo>
                  <a:cubicBezTo>
                    <a:pt x="695" y="866"/>
                    <a:pt x="695" y="866"/>
                    <a:pt x="695" y="866"/>
                  </a:cubicBezTo>
                  <a:cubicBezTo>
                    <a:pt x="705" y="856"/>
                    <a:pt x="710" y="843"/>
                    <a:pt x="710" y="829"/>
                  </a:cubicBezTo>
                  <a:cubicBezTo>
                    <a:pt x="710" y="239"/>
                    <a:pt x="710" y="239"/>
                    <a:pt x="710" y="239"/>
                  </a:cubicBezTo>
                  <a:cubicBezTo>
                    <a:pt x="710" y="133"/>
                    <a:pt x="624" y="47"/>
                    <a:pt x="519" y="47"/>
                  </a:cubicBezTo>
                  <a:cubicBezTo>
                    <a:pt x="239" y="47"/>
                    <a:pt x="239" y="47"/>
                    <a:pt x="239" y="47"/>
                  </a:cubicBezTo>
                  <a:cubicBezTo>
                    <a:pt x="134" y="47"/>
                    <a:pt x="48" y="133"/>
                    <a:pt x="48" y="239"/>
                  </a:cubicBezTo>
                  <a:cubicBezTo>
                    <a:pt x="48" y="829"/>
                    <a:pt x="48" y="829"/>
                    <a:pt x="48" y="829"/>
                  </a:cubicBezTo>
                  <a:cubicBezTo>
                    <a:pt x="48" y="843"/>
                    <a:pt x="53" y="856"/>
                    <a:pt x="63" y="866"/>
                  </a:cubicBezTo>
                  <a:cubicBezTo>
                    <a:pt x="167" y="970"/>
                    <a:pt x="167" y="970"/>
                    <a:pt x="167" y="970"/>
                  </a:cubicBezTo>
                  <a:lnTo>
                    <a:pt x="133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26" name="Freeform 114">
              <a:extLst>
                <a:ext uri="{FF2B5EF4-FFF2-40B4-BE49-F238E27FC236}">
                  <a16:creationId xmlns:a16="http://schemas.microsoft.com/office/drawing/2014/main" id="{2BBA10B9-04B1-43AD-88FC-2F07995486FC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7" y="4931"/>
              <a:ext cx="651" cy="1160"/>
            </a:xfrm>
            <a:custGeom>
              <a:avLst/>
              <a:gdLst>
                <a:gd name="T0" fmla="*/ 575 w 651"/>
                <a:gd name="T1" fmla="*/ 1160 h 1160"/>
                <a:gd name="T2" fmla="*/ 59 w 651"/>
                <a:gd name="T3" fmla="*/ 1160 h 1160"/>
                <a:gd name="T4" fmla="*/ 0 w 651"/>
                <a:gd name="T5" fmla="*/ 3 h 1160"/>
                <a:gd name="T6" fmla="*/ 58 w 651"/>
                <a:gd name="T7" fmla="*/ 0 h 1160"/>
                <a:gd name="T8" fmla="*/ 114 w 651"/>
                <a:gd name="T9" fmla="*/ 1103 h 1160"/>
                <a:gd name="T10" fmla="*/ 521 w 651"/>
                <a:gd name="T11" fmla="*/ 1103 h 1160"/>
                <a:gd name="T12" fmla="*/ 594 w 651"/>
                <a:gd name="T13" fmla="*/ 0 h 1160"/>
                <a:gd name="T14" fmla="*/ 651 w 651"/>
                <a:gd name="T15" fmla="*/ 3 h 1160"/>
                <a:gd name="T16" fmla="*/ 575 w 651"/>
                <a:gd name="T17" fmla="*/ 1160 h 1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1" h="1160">
                  <a:moveTo>
                    <a:pt x="575" y="1160"/>
                  </a:moveTo>
                  <a:lnTo>
                    <a:pt x="59" y="1160"/>
                  </a:lnTo>
                  <a:lnTo>
                    <a:pt x="0" y="3"/>
                  </a:lnTo>
                  <a:lnTo>
                    <a:pt x="58" y="0"/>
                  </a:lnTo>
                  <a:lnTo>
                    <a:pt x="114" y="1103"/>
                  </a:lnTo>
                  <a:lnTo>
                    <a:pt x="521" y="1103"/>
                  </a:lnTo>
                  <a:lnTo>
                    <a:pt x="594" y="0"/>
                  </a:lnTo>
                  <a:lnTo>
                    <a:pt x="651" y="3"/>
                  </a:lnTo>
                  <a:lnTo>
                    <a:pt x="575" y="1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27" name="Rectangle 115">
              <a:extLst>
                <a:ext uri="{FF2B5EF4-FFF2-40B4-BE49-F238E27FC236}">
                  <a16:creationId xmlns:a16="http://schemas.microsoft.com/office/drawing/2014/main" id="{EFD9CB65-7EC2-4B93-BD00-12F49DDC8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3" y="5297"/>
              <a:ext cx="59" cy="76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28" name="Rectangle 116">
              <a:extLst>
                <a:ext uri="{FF2B5EF4-FFF2-40B4-BE49-F238E27FC236}">
                  <a16:creationId xmlns:a16="http://schemas.microsoft.com/office/drawing/2014/main" id="{5E7C37AF-7A03-4AA9-8B4F-81EF1A8A6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3" y="4220"/>
              <a:ext cx="59" cy="5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29" name="Rectangle 117">
              <a:extLst>
                <a:ext uri="{FF2B5EF4-FFF2-40B4-BE49-F238E27FC236}">
                  <a16:creationId xmlns:a16="http://schemas.microsoft.com/office/drawing/2014/main" id="{486E7329-03AC-4B66-8B15-C820D4339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3" y="4465"/>
              <a:ext cx="59" cy="5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30" name="Rectangle 118">
              <a:extLst>
                <a:ext uri="{FF2B5EF4-FFF2-40B4-BE49-F238E27FC236}">
                  <a16:creationId xmlns:a16="http://schemas.microsoft.com/office/drawing/2014/main" id="{2CAC42BA-EF92-408A-B306-8AE8C9B6D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3" y="4710"/>
              <a:ext cx="59" cy="5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31" name="Freeform 119">
              <a:extLst>
                <a:ext uri="{FF2B5EF4-FFF2-40B4-BE49-F238E27FC236}">
                  <a16:creationId xmlns:a16="http://schemas.microsoft.com/office/drawing/2014/main" id="{23FE5AB7-5DC9-4A6C-8741-5E33B1AD08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08" y="3358"/>
              <a:ext cx="672" cy="574"/>
            </a:xfrm>
            <a:custGeom>
              <a:avLst/>
              <a:gdLst>
                <a:gd name="T0" fmla="*/ 277 w 552"/>
                <a:gd name="T1" fmla="*/ 473 h 473"/>
                <a:gd name="T2" fmla="*/ 275 w 552"/>
                <a:gd name="T3" fmla="*/ 473 h 473"/>
                <a:gd name="T4" fmla="*/ 24 w 552"/>
                <a:gd name="T5" fmla="*/ 406 h 473"/>
                <a:gd name="T6" fmla="*/ 0 w 552"/>
                <a:gd name="T7" fmla="*/ 390 h 473"/>
                <a:gd name="T8" fmla="*/ 20 w 552"/>
                <a:gd name="T9" fmla="*/ 369 h 473"/>
                <a:gd name="T10" fmla="*/ 56 w 552"/>
                <a:gd name="T11" fmla="*/ 219 h 473"/>
                <a:gd name="T12" fmla="*/ 275 w 552"/>
                <a:gd name="T13" fmla="*/ 0 h 473"/>
                <a:gd name="T14" fmla="*/ 278 w 552"/>
                <a:gd name="T15" fmla="*/ 0 h 473"/>
                <a:gd name="T16" fmla="*/ 496 w 552"/>
                <a:gd name="T17" fmla="*/ 219 h 473"/>
                <a:gd name="T18" fmla="*/ 532 w 552"/>
                <a:gd name="T19" fmla="*/ 369 h 473"/>
                <a:gd name="T20" fmla="*/ 552 w 552"/>
                <a:gd name="T21" fmla="*/ 390 h 473"/>
                <a:gd name="T22" fmla="*/ 528 w 552"/>
                <a:gd name="T23" fmla="*/ 406 h 473"/>
                <a:gd name="T24" fmla="*/ 277 w 552"/>
                <a:gd name="T25" fmla="*/ 473 h 473"/>
                <a:gd name="T26" fmla="*/ 72 w 552"/>
                <a:gd name="T27" fmla="*/ 378 h 473"/>
                <a:gd name="T28" fmla="*/ 275 w 552"/>
                <a:gd name="T29" fmla="*/ 426 h 473"/>
                <a:gd name="T30" fmla="*/ 277 w 552"/>
                <a:gd name="T31" fmla="*/ 426 h 473"/>
                <a:gd name="T32" fmla="*/ 480 w 552"/>
                <a:gd name="T33" fmla="*/ 378 h 473"/>
                <a:gd name="T34" fmla="*/ 449 w 552"/>
                <a:gd name="T35" fmla="*/ 219 h 473"/>
                <a:gd name="T36" fmla="*/ 278 w 552"/>
                <a:gd name="T37" fmla="*/ 48 h 473"/>
                <a:gd name="T38" fmla="*/ 275 w 552"/>
                <a:gd name="T39" fmla="*/ 48 h 473"/>
                <a:gd name="T40" fmla="*/ 103 w 552"/>
                <a:gd name="T41" fmla="*/ 219 h 473"/>
                <a:gd name="T42" fmla="*/ 72 w 552"/>
                <a:gd name="T43" fmla="*/ 378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2" h="473">
                  <a:moveTo>
                    <a:pt x="277" y="473"/>
                  </a:moveTo>
                  <a:cubicBezTo>
                    <a:pt x="275" y="473"/>
                    <a:pt x="275" y="473"/>
                    <a:pt x="275" y="473"/>
                  </a:cubicBezTo>
                  <a:cubicBezTo>
                    <a:pt x="127" y="473"/>
                    <a:pt x="28" y="408"/>
                    <a:pt x="24" y="406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20" y="369"/>
                    <a:pt x="20" y="369"/>
                    <a:pt x="20" y="369"/>
                  </a:cubicBezTo>
                  <a:cubicBezTo>
                    <a:pt x="47" y="343"/>
                    <a:pt x="56" y="263"/>
                    <a:pt x="56" y="219"/>
                  </a:cubicBezTo>
                  <a:cubicBezTo>
                    <a:pt x="56" y="98"/>
                    <a:pt x="154" y="0"/>
                    <a:pt x="275" y="0"/>
                  </a:cubicBezTo>
                  <a:cubicBezTo>
                    <a:pt x="278" y="0"/>
                    <a:pt x="278" y="0"/>
                    <a:pt x="278" y="0"/>
                  </a:cubicBezTo>
                  <a:cubicBezTo>
                    <a:pt x="398" y="0"/>
                    <a:pt x="496" y="98"/>
                    <a:pt x="496" y="219"/>
                  </a:cubicBezTo>
                  <a:cubicBezTo>
                    <a:pt x="496" y="263"/>
                    <a:pt x="505" y="343"/>
                    <a:pt x="532" y="369"/>
                  </a:cubicBezTo>
                  <a:cubicBezTo>
                    <a:pt x="552" y="390"/>
                    <a:pt x="552" y="390"/>
                    <a:pt x="552" y="390"/>
                  </a:cubicBezTo>
                  <a:cubicBezTo>
                    <a:pt x="528" y="406"/>
                    <a:pt x="528" y="406"/>
                    <a:pt x="528" y="406"/>
                  </a:cubicBezTo>
                  <a:cubicBezTo>
                    <a:pt x="524" y="408"/>
                    <a:pt x="425" y="473"/>
                    <a:pt x="277" y="473"/>
                  </a:cubicBezTo>
                  <a:close/>
                  <a:moveTo>
                    <a:pt x="72" y="378"/>
                  </a:moveTo>
                  <a:cubicBezTo>
                    <a:pt x="107" y="395"/>
                    <a:pt x="180" y="426"/>
                    <a:pt x="275" y="426"/>
                  </a:cubicBezTo>
                  <a:cubicBezTo>
                    <a:pt x="277" y="426"/>
                    <a:pt x="277" y="426"/>
                    <a:pt x="277" y="426"/>
                  </a:cubicBezTo>
                  <a:cubicBezTo>
                    <a:pt x="372" y="426"/>
                    <a:pt x="446" y="395"/>
                    <a:pt x="480" y="378"/>
                  </a:cubicBezTo>
                  <a:cubicBezTo>
                    <a:pt x="449" y="321"/>
                    <a:pt x="449" y="230"/>
                    <a:pt x="449" y="219"/>
                  </a:cubicBezTo>
                  <a:cubicBezTo>
                    <a:pt x="449" y="124"/>
                    <a:pt x="372" y="48"/>
                    <a:pt x="278" y="48"/>
                  </a:cubicBezTo>
                  <a:cubicBezTo>
                    <a:pt x="275" y="48"/>
                    <a:pt x="275" y="48"/>
                    <a:pt x="275" y="48"/>
                  </a:cubicBezTo>
                  <a:cubicBezTo>
                    <a:pt x="180" y="48"/>
                    <a:pt x="103" y="124"/>
                    <a:pt x="103" y="219"/>
                  </a:cubicBezTo>
                  <a:cubicBezTo>
                    <a:pt x="103" y="230"/>
                    <a:pt x="103" y="321"/>
                    <a:pt x="72" y="3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32" name="Freeform 120">
              <a:extLst>
                <a:ext uri="{FF2B5EF4-FFF2-40B4-BE49-F238E27FC236}">
                  <a16:creationId xmlns:a16="http://schemas.microsoft.com/office/drawing/2014/main" id="{DBE576C1-A2F7-4863-A56B-736D3C257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1" y="5012"/>
              <a:ext cx="728" cy="1079"/>
            </a:xfrm>
            <a:custGeom>
              <a:avLst/>
              <a:gdLst>
                <a:gd name="T0" fmla="*/ 571 w 728"/>
                <a:gd name="T1" fmla="*/ 1079 h 1079"/>
                <a:gd name="T2" fmla="*/ 156 w 728"/>
                <a:gd name="T3" fmla="*/ 1079 h 1079"/>
                <a:gd name="T4" fmla="*/ 0 w 728"/>
                <a:gd name="T5" fmla="*/ 8 h 1079"/>
                <a:gd name="T6" fmla="*/ 57 w 728"/>
                <a:gd name="T7" fmla="*/ 0 h 1079"/>
                <a:gd name="T8" fmla="*/ 206 w 728"/>
                <a:gd name="T9" fmla="*/ 1022 h 1079"/>
                <a:gd name="T10" fmla="*/ 521 w 728"/>
                <a:gd name="T11" fmla="*/ 1022 h 1079"/>
                <a:gd name="T12" fmla="*/ 671 w 728"/>
                <a:gd name="T13" fmla="*/ 0 h 1079"/>
                <a:gd name="T14" fmla="*/ 728 w 728"/>
                <a:gd name="T15" fmla="*/ 8 h 1079"/>
                <a:gd name="T16" fmla="*/ 571 w 728"/>
                <a:gd name="T17" fmla="*/ 1079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8" h="1079">
                  <a:moveTo>
                    <a:pt x="571" y="1079"/>
                  </a:moveTo>
                  <a:lnTo>
                    <a:pt x="156" y="1079"/>
                  </a:lnTo>
                  <a:lnTo>
                    <a:pt x="0" y="8"/>
                  </a:lnTo>
                  <a:lnTo>
                    <a:pt x="57" y="0"/>
                  </a:lnTo>
                  <a:lnTo>
                    <a:pt x="206" y="1022"/>
                  </a:lnTo>
                  <a:lnTo>
                    <a:pt x="521" y="1022"/>
                  </a:lnTo>
                  <a:lnTo>
                    <a:pt x="671" y="0"/>
                  </a:lnTo>
                  <a:lnTo>
                    <a:pt x="728" y="8"/>
                  </a:lnTo>
                  <a:lnTo>
                    <a:pt x="571" y="10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33" name="Rectangle 121">
              <a:extLst>
                <a:ext uri="{FF2B5EF4-FFF2-40B4-BE49-F238E27FC236}">
                  <a16:creationId xmlns:a16="http://schemas.microsoft.com/office/drawing/2014/main" id="{C6265C6A-E863-4578-B7CD-3F60CC7CF0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5" y="5302"/>
              <a:ext cx="58" cy="7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34" name="Freeform 122">
              <a:extLst>
                <a:ext uri="{FF2B5EF4-FFF2-40B4-BE49-F238E27FC236}">
                  <a16:creationId xmlns:a16="http://schemas.microsoft.com/office/drawing/2014/main" id="{F76F55B3-7A9C-416A-B00A-6AC560F80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4" y="3962"/>
              <a:ext cx="961" cy="1235"/>
            </a:xfrm>
            <a:custGeom>
              <a:avLst/>
              <a:gdLst>
                <a:gd name="T0" fmla="*/ 125 w 789"/>
                <a:gd name="T1" fmla="*/ 1019 h 1019"/>
                <a:gd name="T2" fmla="*/ 0 w 789"/>
                <a:gd name="T3" fmla="*/ 943 h 1019"/>
                <a:gd name="T4" fmla="*/ 36 w 789"/>
                <a:gd name="T5" fmla="*/ 377 h 1019"/>
                <a:gd name="T6" fmla="*/ 398 w 789"/>
                <a:gd name="T7" fmla="*/ 0 h 1019"/>
                <a:gd name="T8" fmla="*/ 758 w 789"/>
                <a:gd name="T9" fmla="*/ 377 h 1019"/>
                <a:gd name="T10" fmla="*/ 789 w 789"/>
                <a:gd name="T11" fmla="*/ 943 h 1019"/>
                <a:gd name="T12" fmla="*/ 669 w 789"/>
                <a:gd name="T13" fmla="*/ 1019 h 1019"/>
                <a:gd name="T14" fmla="*/ 643 w 789"/>
                <a:gd name="T15" fmla="*/ 979 h 1019"/>
                <a:gd name="T16" fmla="*/ 740 w 789"/>
                <a:gd name="T17" fmla="*/ 917 h 1019"/>
                <a:gd name="T18" fmla="*/ 711 w 789"/>
                <a:gd name="T19" fmla="*/ 380 h 1019"/>
                <a:gd name="T20" fmla="*/ 398 w 789"/>
                <a:gd name="T21" fmla="*/ 47 h 1019"/>
                <a:gd name="T22" fmla="*/ 83 w 789"/>
                <a:gd name="T23" fmla="*/ 381 h 1019"/>
                <a:gd name="T24" fmla="*/ 49 w 789"/>
                <a:gd name="T25" fmla="*/ 917 h 1019"/>
                <a:gd name="T26" fmla="*/ 150 w 789"/>
                <a:gd name="T27" fmla="*/ 979 h 1019"/>
                <a:gd name="T28" fmla="*/ 125 w 789"/>
                <a:gd name="T29" fmla="*/ 1019 h 1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89" h="1019">
                  <a:moveTo>
                    <a:pt x="125" y="1019"/>
                  </a:moveTo>
                  <a:cubicBezTo>
                    <a:pt x="0" y="943"/>
                    <a:pt x="0" y="943"/>
                    <a:pt x="0" y="943"/>
                  </a:cubicBezTo>
                  <a:cubicBezTo>
                    <a:pt x="36" y="377"/>
                    <a:pt x="36" y="377"/>
                    <a:pt x="36" y="377"/>
                  </a:cubicBezTo>
                  <a:cubicBezTo>
                    <a:pt x="54" y="165"/>
                    <a:pt x="213" y="0"/>
                    <a:pt x="398" y="0"/>
                  </a:cubicBezTo>
                  <a:cubicBezTo>
                    <a:pt x="584" y="0"/>
                    <a:pt x="742" y="165"/>
                    <a:pt x="758" y="377"/>
                  </a:cubicBezTo>
                  <a:cubicBezTo>
                    <a:pt x="789" y="943"/>
                    <a:pt x="789" y="943"/>
                    <a:pt x="789" y="943"/>
                  </a:cubicBezTo>
                  <a:cubicBezTo>
                    <a:pt x="669" y="1019"/>
                    <a:pt x="669" y="1019"/>
                    <a:pt x="669" y="1019"/>
                  </a:cubicBezTo>
                  <a:cubicBezTo>
                    <a:pt x="643" y="979"/>
                    <a:pt x="643" y="979"/>
                    <a:pt x="643" y="979"/>
                  </a:cubicBezTo>
                  <a:cubicBezTo>
                    <a:pt x="740" y="917"/>
                    <a:pt x="740" y="917"/>
                    <a:pt x="740" y="917"/>
                  </a:cubicBezTo>
                  <a:cubicBezTo>
                    <a:pt x="711" y="380"/>
                    <a:pt x="711" y="380"/>
                    <a:pt x="711" y="380"/>
                  </a:cubicBezTo>
                  <a:cubicBezTo>
                    <a:pt x="696" y="193"/>
                    <a:pt x="559" y="47"/>
                    <a:pt x="398" y="47"/>
                  </a:cubicBezTo>
                  <a:cubicBezTo>
                    <a:pt x="237" y="47"/>
                    <a:pt x="99" y="194"/>
                    <a:pt x="83" y="381"/>
                  </a:cubicBezTo>
                  <a:cubicBezTo>
                    <a:pt x="49" y="917"/>
                    <a:pt x="49" y="917"/>
                    <a:pt x="49" y="917"/>
                  </a:cubicBezTo>
                  <a:cubicBezTo>
                    <a:pt x="150" y="979"/>
                    <a:pt x="150" y="979"/>
                    <a:pt x="150" y="979"/>
                  </a:cubicBezTo>
                  <a:lnTo>
                    <a:pt x="125" y="10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35" name="Freeform 123">
              <a:extLst>
                <a:ext uri="{FF2B5EF4-FFF2-40B4-BE49-F238E27FC236}">
                  <a16:creationId xmlns:a16="http://schemas.microsoft.com/office/drawing/2014/main" id="{84F93A2F-4DDE-44C8-985C-F5FF24859E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32" y="4275"/>
              <a:ext cx="372" cy="368"/>
            </a:xfrm>
            <a:custGeom>
              <a:avLst/>
              <a:gdLst>
                <a:gd name="T0" fmla="*/ 153 w 305"/>
                <a:gd name="T1" fmla="*/ 304 h 304"/>
                <a:gd name="T2" fmla="*/ 0 w 305"/>
                <a:gd name="T3" fmla="*/ 152 h 304"/>
                <a:gd name="T4" fmla="*/ 153 w 305"/>
                <a:gd name="T5" fmla="*/ 0 h 304"/>
                <a:gd name="T6" fmla="*/ 305 w 305"/>
                <a:gd name="T7" fmla="*/ 152 h 304"/>
                <a:gd name="T8" fmla="*/ 153 w 305"/>
                <a:gd name="T9" fmla="*/ 304 h 304"/>
                <a:gd name="T10" fmla="*/ 153 w 305"/>
                <a:gd name="T11" fmla="*/ 47 h 304"/>
                <a:gd name="T12" fmla="*/ 47 w 305"/>
                <a:gd name="T13" fmla="*/ 152 h 304"/>
                <a:gd name="T14" fmla="*/ 153 w 305"/>
                <a:gd name="T15" fmla="*/ 258 h 304"/>
                <a:gd name="T16" fmla="*/ 258 w 305"/>
                <a:gd name="T17" fmla="*/ 152 h 304"/>
                <a:gd name="T18" fmla="*/ 153 w 305"/>
                <a:gd name="T19" fmla="*/ 47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304">
                  <a:moveTo>
                    <a:pt x="153" y="304"/>
                  </a:moveTo>
                  <a:cubicBezTo>
                    <a:pt x="69" y="304"/>
                    <a:pt x="0" y="236"/>
                    <a:pt x="0" y="152"/>
                  </a:cubicBezTo>
                  <a:cubicBezTo>
                    <a:pt x="0" y="68"/>
                    <a:pt x="69" y="0"/>
                    <a:pt x="153" y="0"/>
                  </a:cubicBezTo>
                  <a:cubicBezTo>
                    <a:pt x="236" y="0"/>
                    <a:pt x="305" y="68"/>
                    <a:pt x="305" y="152"/>
                  </a:cubicBezTo>
                  <a:cubicBezTo>
                    <a:pt x="305" y="236"/>
                    <a:pt x="236" y="304"/>
                    <a:pt x="153" y="304"/>
                  </a:cubicBezTo>
                  <a:close/>
                  <a:moveTo>
                    <a:pt x="153" y="47"/>
                  </a:moveTo>
                  <a:cubicBezTo>
                    <a:pt x="94" y="47"/>
                    <a:pt x="47" y="94"/>
                    <a:pt x="47" y="152"/>
                  </a:cubicBezTo>
                  <a:cubicBezTo>
                    <a:pt x="47" y="210"/>
                    <a:pt x="94" y="258"/>
                    <a:pt x="153" y="258"/>
                  </a:cubicBezTo>
                  <a:cubicBezTo>
                    <a:pt x="211" y="258"/>
                    <a:pt x="258" y="210"/>
                    <a:pt x="258" y="152"/>
                  </a:cubicBezTo>
                  <a:cubicBezTo>
                    <a:pt x="258" y="94"/>
                    <a:pt x="211" y="47"/>
                    <a:pt x="153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36" name="Freeform 124">
              <a:extLst>
                <a:ext uri="{FF2B5EF4-FFF2-40B4-BE49-F238E27FC236}">
                  <a16:creationId xmlns:a16="http://schemas.microsoft.com/office/drawing/2014/main" id="{B4C8F88B-1F6D-43E8-A075-00A36CD44BDC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3" y="5321"/>
              <a:ext cx="402" cy="770"/>
            </a:xfrm>
            <a:custGeom>
              <a:avLst/>
              <a:gdLst>
                <a:gd name="T0" fmla="*/ 357 w 402"/>
                <a:gd name="T1" fmla="*/ 770 h 770"/>
                <a:gd name="T2" fmla="*/ 62 w 402"/>
                <a:gd name="T3" fmla="*/ 770 h 770"/>
                <a:gd name="T4" fmla="*/ 0 w 402"/>
                <a:gd name="T5" fmla="*/ 5 h 770"/>
                <a:gd name="T6" fmla="*/ 56 w 402"/>
                <a:gd name="T7" fmla="*/ 0 h 770"/>
                <a:gd name="T8" fmla="*/ 114 w 402"/>
                <a:gd name="T9" fmla="*/ 714 h 770"/>
                <a:gd name="T10" fmla="*/ 303 w 402"/>
                <a:gd name="T11" fmla="*/ 714 h 770"/>
                <a:gd name="T12" fmla="*/ 346 w 402"/>
                <a:gd name="T13" fmla="*/ 1 h 770"/>
                <a:gd name="T14" fmla="*/ 402 w 402"/>
                <a:gd name="T15" fmla="*/ 5 h 770"/>
                <a:gd name="T16" fmla="*/ 357 w 402"/>
                <a:gd name="T17" fmla="*/ 770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2" h="770">
                  <a:moveTo>
                    <a:pt x="357" y="770"/>
                  </a:moveTo>
                  <a:lnTo>
                    <a:pt x="62" y="770"/>
                  </a:lnTo>
                  <a:lnTo>
                    <a:pt x="0" y="5"/>
                  </a:lnTo>
                  <a:lnTo>
                    <a:pt x="56" y="0"/>
                  </a:lnTo>
                  <a:lnTo>
                    <a:pt x="114" y="714"/>
                  </a:lnTo>
                  <a:lnTo>
                    <a:pt x="303" y="714"/>
                  </a:lnTo>
                  <a:lnTo>
                    <a:pt x="346" y="1"/>
                  </a:lnTo>
                  <a:lnTo>
                    <a:pt x="402" y="5"/>
                  </a:lnTo>
                  <a:lnTo>
                    <a:pt x="357" y="7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37" name="Rectangle 125">
              <a:extLst>
                <a:ext uri="{FF2B5EF4-FFF2-40B4-BE49-F238E27FC236}">
                  <a16:creationId xmlns:a16="http://schemas.microsoft.com/office/drawing/2014/main" id="{D362895E-4E84-4EA2-BD09-F554E0C55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90" y="5560"/>
              <a:ext cx="57" cy="5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138" name="Freeform 126">
              <a:extLst>
                <a:ext uri="{FF2B5EF4-FFF2-40B4-BE49-F238E27FC236}">
                  <a16:creationId xmlns:a16="http://schemas.microsoft.com/office/drawing/2014/main" id="{B67DD2BD-042E-44E2-AE71-A48E2EC5F71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96" y="4659"/>
              <a:ext cx="634" cy="855"/>
            </a:xfrm>
            <a:custGeom>
              <a:avLst/>
              <a:gdLst>
                <a:gd name="T0" fmla="*/ 111 w 520"/>
                <a:gd name="T1" fmla="*/ 705 h 705"/>
                <a:gd name="T2" fmla="*/ 27 w 520"/>
                <a:gd name="T3" fmla="*/ 599 h 705"/>
                <a:gd name="T4" fmla="*/ 4 w 520"/>
                <a:gd name="T5" fmla="*/ 316 h 705"/>
                <a:gd name="T6" fmla="*/ 0 w 520"/>
                <a:gd name="T7" fmla="*/ 247 h 705"/>
                <a:gd name="T8" fmla="*/ 252 w 520"/>
                <a:gd name="T9" fmla="*/ 0 h 705"/>
                <a:gd name="T10" fmla="*/ 280 w 520"/>
                <a:gd name="T11" fmla="*/ 0 h 705"/>
                <a:gd name="T12" fmla="*/ 520 w 520"/>
                <a:gd name="T13" fmla="*/ 243 h 705"/>
                <a:gd name="T14" fmla="*/ 516 w 520"/>
                <a:gd name="T15" fmla="*/ 313 h 705"/>
                <a:gd name="T16" fmla="*/ 492 w 520"/>
                <a:gd name="T17" fmla="*/ 598 h 705"/>
                <a:gd name="T18" fmla="*/ 415 w 520"/>
                <a:gd name="T19" fmla="*/ 705 h 705"/>
                <a:gd name="T20" fmla="*/ 377 w 520"/>
                <a:gd name="T21" fmla="*/ 677 h 705"/>
                <a:gd name="T22" fmla="*/ 447 w 520"/>
                <a:gd name="T23" fmla="*/ 581 h 705"/>
                <a:gd name="T24" fmla="*/ 469 w 520"/>
                <a:gd name="T25" fmla="*/ 310 h 705"/>
                <a:gd name="T26" fmla="*/ 473 w 520"/>
                <a:gd name="T27" fmla="*/ 242 h 705"/>
                <a:gd name="T28" fmla="*/ 280 w 520"/>
                <a:gd name="T29" fmla="*/ 47 h 705"/>
                <a:gd name="T30" fmla="*/ 252 w 520"/>
                <a:gd name="T31" fmla="*/ 47 h 705"/>
                <a:gd name="T32" fmla="*/ 47 w 520"/>
                <a:gd name="T33" fmla="*/ 245 h 705"/>
                <a:gd name="T34" fmla="*/ 51 w 520"/>
                <a:gd name="T35" fmla="*/ 313 h 705"/>
                <a:gd name="T36" fmla="*/ 73 w 520"/>
                <a:gd name="T37" fmla="*/ 581 h 705"/>
                <a:gd name="T38" fmla="*/ 148 w 520"/>
                <a:gd name="T39" fmla="*/ 676 h 705"/>
                <a:gd name="T40" fmla="*/ 111 w 520"/>
                <a:gd name="T41" fmla="*/ 705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20" h="705">
                  <a:moveTo>
                    <a:pt x="111" y="705"/>
                  </a:moveTo>
                  <a:cubicBezTo>
                    <a:pt x="27" y="599"/>
                    <a:pt x="27" y="599"/>
                    <a:pt x="27" y="599"/>
                  </a:cubicBezTo>
                  <a:cubicBezTo>
                    <a:pt x="4" y="316"/>
                    <a:pt x="4" y="316"/>
                    <a:pt x="4" y="316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0" y="113"/>
                    <a:pt x="116" y="0"/>
                    <a:pt x="252" y="0"/>
                  </a:cubicBezTo>
                  <a:cubicBezTo>
                    <a:pt x="280" y="0"/>
                    <a:pt x="280" y="0"/>
                    <a:pt x="280" y="0"/>
                  </a:cubicBezTo>
                  <a:cubicBezTo>
                    <a:pt x="412" y="0"/>
                    <a:pt x="520" y="109"/>
                    <a:pt x="520" y="243"/>
                  </a:cubicBezTo>
                  <a:cubicBezTo>
                    <a:pt x="516" y="313"/>
                    <a:pt x="516" y="313"/>
                    <a:pt x="516" y="313"/>
                  </a:cubicBezTo>
                  <a:cubicBezTo>
                    <a:pt x="492" y="598"/>
                    <a:pt x="492" y="598"/>
                    <a:pt x="492" y="598"/>
                  </a:cubicBezTo>
                  <a:cubicBezTo>
                    <a:pt x="415" y="705"/>
                    <a:pt x="415" y="705"/>
                    <a:pt x="415" y="705"/>
                  </a:cubicBezTo>
                  <a:cubicBezTo>
                    <a:pt x="377" y="677"/>
                    <a:pt x="377" y="677"/>
                    <a:pt x="377" y="677"/>
                  </a:cubicBezTo>
                  <a:cubicBezTo>
                    <a:pt x="447" y="581"/>
                    <a:pt x="447" y="581"/>
                    <a:pt x="447" y="581"/>
                  </a:cubicBezTo>
                  <a:cubicBezTo>
                    <a:pt x="469" y="310"/>
                    <a:pt x="469" y="310"/>
                    <a:pt x="469" y="310"/>
                  </a:cubicBezTo>
                  <a:cubicBezTo>
                    <a:pt x="473" y="242"/>
                    <a:pt x="473" y="242"/>
                    <a:pt x="473" y="242"/>
                  </a:cubicBezTo>
                  <a:cubicBezTo>
                    <a:pt x="473" y="135"/>
                    <a:pt x="386" y="47"/>
                    <a:pt x="280" y="47"/>
                  </a:cubicBezTo>
                  <a:cubicBezTo>
                    <a:pt x="252" y="47"/>
                    <a:pt x="252" y="47"/>
                    <a:pt x="252" y="47"/>
                  </a:cubicBezTo>
                  <a:cubicBezTo>
                    <a:pt x="141" y="47"/>
                    <a:pt x="47" y="138"/>
                    <a:pt x="47" y="245"/>
                  </a:cubicBezTo>
                  <a:cubicBezTo>
                    <a:pt x="51" y="313"/>
                    <a:pt x="51" y="313"/>
                    <a:pt x="51" y="313"/>
                  </a:cubicBezTo>
                  <a:cubicBezTo>
                    <a:pt x="73" y="581"/>
                    <a:pt x="73" y="581"/>
                    <a:pt x="73" y="581"/>
                  </a:cubicBezTo>
                  <a:cubicBezTo>
                    <a:pt x="148" y="676"/>
                    <a:pt x="148" y="676"/>
                    <a:pt x="148" y="676"/>
                  </a:cubicBezTo>
                  <a:lnTo>
                    <a:pt x="111" y="7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</p:grpSp>
      <p:sp>
        <p:nvSpPr>
          <p:cNvPr id="140" name="Rettangolo arrotondato 9">
            <a:extLst>
              <a:ext uri="{FF2B5EF4-FFF2-40B4-BE49-F238E27FC236}">
                <a16:creationId xmlns:a16="http://schemas.microsoft.com/office/drawing/2014/main" id="{14F566C8-B10C-4C3E-97CD-EA26E3AD3B02}"/>
              </a:ext>
            </a:extLst>
          </p:cNvPr>
          <p:cNvSpPr/>
          <p:nvPr/>
        </p:nvSpPr>
        <p:spPr>
          <a:xfrm>
            <a:off x="3154036" y="5470480"/>
            <a:ext cx="8007454" cy="615188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just">
              <a:buClr>
                <a:srgbClr val="FFD200"/>
              </a:buClr>
            </a:pPr>
            <a:r>
              <a:rPr lang="it-IT" sz="1400" b="1" kern="0" dirty="0">
                <a:solidFill>
                  <a:schemeClr val="bg1"/>
                </a:solidFill>
                <a:latin typeface="EYInterstate Light" panose="02000506000000020004" pitchFamily="2" charset="0"/>
                <a:cs typeface="Calibri" panose="020F0502020204030204" pitchFamily="34" charset="0"/>
              </a:rPr>
              <a:t>Il beneficio non si applica alle unità immobiliari appartenenti alle categorie catastali A1, A8 e A9 (abitazioni di tipo signorile, ville e castelli ovvero palazzi a eminenti pregi artistici o storici</a:t>
            </a:r>
          </a:p>
        </p:txBody>
      </p:sp>
      <p:sp>
        <p:nvSpPr>
          <p:cNvPr id="141" name="Explosion 1 19">
            <a:extLst>
              <a:ext uri="{FF2B5EF4-FFF2-40B4-BE49-F238E27FC236}">
                <a16:creationId xmlns:a16="http://schemas.microsoft.com/office/drawing/2014/main" id="{FF1523B9-6E5E-49FD-8FA4-379A0247BB16}"/>
              </a:ext>
            </a:extLst>
          </p:cNvPr>
          <p:cNvSpPr/>
          <p:nvPr/>
        </p:nvSpPr>
        <p:spPr>
          <a:xfrm>
            <a:off x="1130347" y="5528536"/>
            <a:ext cx="823310" cy="435617"/>
          </a:xfrm>
          <a:prstGeom prst="rect">
            <a:avLst/>
          </a:prstGeom>
          <a:solidFill>
            <a:srgbClr val="730323"/>
          </a:solidFill>
          <a:ln w="9525" cap="flat" cmpd="sng" algn="ctr">
            <a:solidFill>
              <a:srgbClr val="99042F"/>
            </a:solidFill>
            <a:prstDash val="solid"/>
          </a:ln>
          <a:effectLst/>
        </p:spPr>
        <p:txBody>
          <a:bodyPr rtlCol="0" anchor="ctr" anchorCtr="0"/>
          <a:lstStyle/>
          <a:p>
            <a:pPr algn="ctr" defTabSz="942505"/>
            <a:r>
              <a:rPr lang="it-IT" sz="1446" b="1" kern="0" dirty="0">
                <a:solidFill>
                  <a:schemeClr val="bg1"/>
                </a:solidFill>
                <a:latin typeface="+mj-lt"/>
              </a:rPr>
              <a:t>N.B.</a:t>
            </a:r>
          </a:p>
        </p:txBody>
      </p:sp>
      <p:sp>
        <p:nvSpPr>
          <p:cNvPr id="142" name="CasellaDiTesto 52">
            <a:extLst>
              <a:ext uri="{FF2B5EF4-FFF2-40B4-BE49-F238E27FC236}">
                <a16:creationId xmlns:a16="http://schemas.microsoft.com/office/drawing/2014/main" id="{CD4F2CC3-E7A8-4F79-82A9-DCD1D20D4B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1762" y="208942"/>
            <a:ext cx="9699625" cy="36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99042F"/>
                </a:solidFill>
                <a:latin typeface="EYInterstate Light" panose="02000506000000020004" pitchFamily="2" charset="0"/>
                <a:ea typeface="+mj-ea"/>
                <a:cs typeface="+mj-cs"/>
              </a:rPr>
              <a:t>La nuova agevolazione fiscale introdotta dal Decreto (1/2)</a:t>
            </a:r>
          </a:p>
        </p:txBody>
      </p:sp>
    </p:spTree>
    <p:extLst>
      <p:ext uri="{BB962C8B-B14F-4D97-AF65-F5344CB8AC3E}">
        <p14:creationId xmlns:p14="http://schemas.microsoft.com/office/powerpoint/2010/main" val="419277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ttangolo arrotondato 6">
            <a:extLst>
              <a:ext uri="{FF2B5EF4-FFF2-40B4-BE49-F238E27FC236}">
                <a16:creationId xmlns:a16="http://schemas.microsoft.com/office/drawing/2014/main" id="{CAEC70F3-112E-4144-A38C-218AA84F90A2}"/>
              </a:ext>
            </a:extLst>
          </p:cNvPr>
          <p:cNvSpPr/>
          <p:nvPr/>
        </p:nvSpPr>
        <p:spPr>
          <a:xfrm>
            <a:off x="4745525" y="1459905"/>
            <a:ext cx="1216933" cy="38737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noFill/>
            <a:prstDash val="solid"/>
          </a:ln>
          <a:effectLst/>
        </p:spPr>
        <p:txBody>
          <a:bodyPr rtlCol="0" anchor="ctr" anchorCtr="0"/>
          <a:lstStyle/>
          <a:p>
            <a:pPr algn="ctr" defTabSz="942505">
              <a:defRPr/>
            </a:pPr>
            <a:r>
              <a:rPr lang="it-IT" sz="1446" b="1" kern="0" dirty="0">
                <a:latin typeface="EYInterstate Light" panose="02000506000000020004" pitchFamily="2" charset="0"/>
              </a:rPr>
              <a:t>OPZIONE 1</a:t>
            </a:r>
            <a:endParaRPr lang="it-IT" sz="1265" b="1" kern="0" dirty="0">
              <a:latin typeface="EYInterstate Light" panose="02000506000000020004" pitchFamily="2" charset="0"/>
            </a:endParaRPr>
          </a:p>
        </p:txBody>
      </p:sp>
      <p:sp>
        <p:nvSpPr>
          <p:cNvPr id="144" name="Rettangolo arrotondato 9">
            <a:extLst>
              <a:ext uri="{FF2B5EF4-FFF2-40B4-BE49-F238E27FC236}">
                <a16:creationId xmlns:a16="http://schemas.microsoft.com/office/drawing/2014/main" id="{31C4FDC6-0044-4F89-8037-77B1BC9A6098}"/>
              </a:ext>
            </a:extLst>
          </p:cNvPr>
          <p:cNvSpPr/>
          <p:nvPr/>
        </p:nvSpPr>
        <p:spPr>
          <a:xfrm>
            <a:off x="6704454" y="816167"/>
            <a:ext cx="4373938" cy="2328054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marL="285750" indent="-285750" algn="just" defTabSz="942505">
              <a:spcAft>
                <a:spcPts val="271"/>
              </a:spcAft>
              <a:buClr>
                <a:schemeClr val="bg2"/>
              </a:buClr>
              <a:buFontTx/>
              <a:buChar char="•"/>
              <a:defRPr/>
            </a:pPr>
            <a:r>
              <a:rPr lang="it-IT" sz="1400" kern="0" dirty="0">
                <a:latin typeface="EYInterstate Light" panose="02000506000000020004" pitchFamily="2" charset="0"/>
              </a:rPr>
              <a:t>Il Condominio/Privato chiede al Fornitore l’applicazione di uno </a:t>
            </a:r>
            <a:r>
              <a:rPr lang="it-IT" sz="1400" b="1" kern="0" dirty="0">
                <a:latin typeface="EYInterstate Light" panose="02000506000000020004" pitchFamily="2" charset="0"/>
              </a:rPr>
              <a:t>sconto</a:t>
            </a:r>
            <a:r>
              <a:rPr lang="it-IT" sz="1400" kern="0" dirty="0">
                <a:latin typeface="EYInterstate Light" panose="02000506000000020004" pitchFamily="2" charset="0"/>
              </a:rPr>
              <a:t> </a:t>
            </a:r>
            <a:r>
              <a:rPr lang="it-IT" sz="1400" kern="0" dirty="0">
                <a:latin typeface="EYInterstate Light" panose="02000506000000020004" pitchFamily="2" charset="0"/>
                <a:cs typeface="Arial" panose="020B0604020202020204" pitchFamily="34" charset="0"/>
              </a:rPr>
              <a:t>‒ </a:t>
            </a:r>
            <a:r>
              <a:rPr lang="it-IT" sz="1400" kern="0" dirty="0">
                <a:latin typeface="EYInterstate Light" panose="02000506000000020004" pitchFamily="2" charset="0"/>
              </a:rPr>
              <a:t>per importo pari al diritto di detrazione e comunque non eccedente il corrispettivo dovuto </a:t>
            </a:r>
            <a:r>
              <a:rPr lang="it-IT" sz="1400" kern="0" dirty="0">
                <a:latin typeface="EYInterstate Light" panose="02000506000000020004" pitchFamily="2" charset="0"/>
                <a:cs typeface="Arial" panose="020B0604020202020204" pitchFamily="34" charset="0"/>
              </a:rPr>
              <a:t>‒ </a:t>
            </a:r>
            <a:r>
              <a:rPr lang="it-IT" sz="1400" b="1" kern="0" dirty="0">
                <a:latin typeface="EYInterstate Light" panose="02000506000000020004" pitchFamily="2" charset="0"/>
              </a:rPr>
              <a:t>direttamente in fattura</a:t>
            </a:r>
          </a:p>
          <a:p>
            <a:pPr marL="285750" indent="-285750" algn="just" defTabSz="942505">
              <a:spcAft>
                <a:spcPts val="271"/>
              </a:spcAft>
              <a:buClr>
                <a:schemeClr val="bg2"/>
              </a:buClr>
              <a:buFontTx/>
              <a:buChar char="•"/>
              <a:defRPr/>
            </a:pPr>
            <a:r>
              <a:rPr lang="it-IT" sz="1400" kern="0" dirty="0">
                <a:latin typeface="EYInterstate Light" panose="02000506000000020004" pitchFamily="2" charset="0"/>
              </a:rPr>
              <a:t>Tale opzione determina il sorgere </a:t>
            </a:r>
            <a:r>
              <a:rPr lang="it-IT" sz="1400" kern="0" dirty="0">
                <a:latin typeface="EYInterstate Light" panose="02000506000000020004" pitchFamily="2" charset="0"/>
                <a:cs typeface="Arial" panose="020B0604020202020204" pitchFamily="34" charset="0"/>
              </a:rPr>
              <a:t>‒ </a:t>
            </a:r>
            <a:r>
              <a:rPr lang="it-IT" sz="1400" kern="0" dirty="0">
                <a:latin typeface="EYInterstate Light" panose="02000506000000020004" pitchFamily="2" charset="0"/>
              </a:rPr>
              <a:t>in capo al Fornitore </a:t>
            </a:r>
            <a:r>
              <a:rPr lang="it-IT" sz="1400" kern="0" dirty="0">
                <a:latin typeface="EYInterstate Light" panose="02000506000000020004" pitchFamily="2" charset="0"/>
                <a:cs typeface="Arial" panose="020B0604020202020204" pitchFamily="34" charset="0"/>
              </a:rPr>
              <a:t>‒ </a:t>
            </a:r>
            <a:r>
              <a:rPr lang="it-IT" sz="1400" kern="0" dirty="0">
                <a:latin typeface="EYInterstate Light" panose="02000506000000020004" pitchFamily="2" charset="0"/>
              </a:rPr>
              <a:t>di un </a:t>
            </a:r>
            <a:r>
              <a:rPr lang="it-IT" sz="1400" b="1" kern="0" dirty="0">
                <a:latin typeface="EYInterstate Light" panose="02000506000000020004" pitchFamily="2" charset="0"/>
              </a:rPr>
              <a:t>Credito d’Imposta</a:t>
            </a:r>
            <a:r>
              <a:rPr lang="it-IT" sz="1400" kern="0" dirty="0">
                <a:latin typeface="EYInterstate Light" panose="02000506000000020004" pitchFamily="2" charset="0"/>
              </a:rPr>
              <a:t> di importo pari all’originaria detrazione (spettante al beneficiario) cedibile a terzi (es. banche o altri intermediari finanziari)</a:t>
            </a:r>
          </a:p>
        </p:txBody>
      </p:sp>
      <p:sp>
        <p:nvSpPr>
          <p:cNvPr id="145" name="Rettangolo arrotondato 9">
            <a:extLst>
              <a:ext uri="{FF2B5EF4-FFF2-40B4-BE49-F238E27FC236}">
                <a16:creationId xmlns:a16="http://schemas.microsoft.com/office/drawing/2014/main" id="{90BCB8F6-E658-40B8-950F-DDB69F8B0854}"/>
              </a:ext>
            </a:extLst>
          </p:cNvPr>
          <p:cNvSpPr/>
          <p:nvPr/>
        </p:nvSpPr>
        <p:spPr>
          <a:xfrm>
            <a:off x="6704454" y="3687003"/>
            <a:ext cx="4373938" cy="116547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marL="285750" indent="-285750" algn="just" defTabSz="942505">
              <a:spcAft>
                <a:spcPts val="271"/>
              </a:spcAft>
              <a:buClr>
                <a:schemeClr val="bg2"/>
              </a:buClr>
              <a:buFontTx/>
              <a:buChar char="•"/>
              <a:defRPr/>
            </a:pPr>
            <a:r>
              <a:rPr lang="it-IT" sz="1400" kern="0" dirty="0">
                <a:latin typeface="EYInterstate Light" panose="02000506000000020004" pitchFamily="2" charset="0"/>
              </a:rPr>
              <a:t>Il Condominio/Privato può </a:t>
            </a:r>
            <a:r>
              <a:rPr lang="it-IT" sz="1400" b="1" kern="0" dirty="0">
                <a:latin typeface="EYInterstate Light" panose="02000506000000020004" pitchFamily="2" charset="0"/>
              </a:rPr>
              <a:t>optare per la cessione del Credito d’imposta </a:t>
            </a:r>
            <a:r>
              <a:rPr lang="it-IT" sz="1400" kern="0" dirty="0">
                <a:latin typeface="EYInterstate Light" panose="02000506000000020004" pitchFamily="2" charset="0"/>
              </a:rPr>
              <a:t>di pari ammontare, </a:t>
            </a:r>
            <a:r>
              <a:rPr lang="it-IT" sz="1400" b="1" kern="0" dirty="0">
                <a:latin typeface="EYInterstate Light" panose="02000506000000020004" pitchFamily="2" charset="0"/>
              </a:rPr>
              <a:t>con facoltà di successiva cessione ad altri soggetti</a:t>
            </a:r>
            <a:r>
              <a:rPr lang="it-IT" sz="1400" kern="0" dirty="0">
                <a:latin typeface="EYInterstate Light" panose="02000506000000020004" pitchFamily="2" charset="0"/>
              </a:rPr>
              <a:t> (comprese banche o altri intermediari finanziari)</a:t>
            </a:r>
          </a:p>
        </p:txBody>
      </p:sp>
      <p:sp>
        <p:nvSpPr>
          <p:cNvPr id="146" name="Rettangolo arrotondato 6">
            <a:extLst>
              <a:ext uri="{FF2B5EF4-FFF2-40B4-BE49-F238E27FC236}">
                <a16:creationId xmlns:a16="http://schemas.microsoft.com/office/drawing/2014/main" id="{28B75286-ACF3-48B7-9B4C-AC19D51FB508}"/>
              </a:ext>
            </a:extLst>
          </p:cNvPr>
          <p:cNvSpPr/>
          <p:nvPr/>
        </p:nvSpPr>
        <p:spPr>
          <a:xfrm>
            <a:off x="799816" y="1509497"/>
            <a:ext cx="1902906" cy="2808779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>
            <a:noAutofit/>
          </a:bodyPr>
          <a:lstStyle/>
          <a:p>
            <a:pPr algn="ctr" defTabSz="942505">
              <a:lnSpc>
                <a:spcPts val="1200"/>
              </a:lnSpc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Possibili alternative alla detrazione per godere del beneficio fiscale</a:t>
            </a:r>
          </a:p>
        </p:txBody>
      </p:sp>
      <p:sp>
        <p:nvSpPr>
          <p:cNvPr id="147" name="Explosion 1 19">
            <a:extLst>
              <a:ext uri="{FF2B5EF4-FFF2-40B4-BE49-F238E27FC236}">
                <a16:creationId xmlns:a16="http://schemas.microsoft.com/office/drawing/2014/main" id="{B7B95FA8-22B9-47ED-A347-D772931F54A7}"/>
              </a:ext>
            </a:extLst>
          </p:cNvPr>
          <p:cNvSpPr/>
          <p:nvPr/>
        </p:nvSpPr>
        <p:spPr>
          <a:xfrm>
            <a:off x="4424660" y="2386147"/>
            <a:ext cx="1828358" cy="1019576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0" rIns="72000" bIns="0" anchor="ctr" anchorCtr="1"/>
          <a:lstStyle/>
          <a:p>
            <a:pPr>
              <a:buClr>
                <a:srgbClr val="FFD200"/>
              </a:buClr>
            </a:pPr>
            <a:r>
              <a:rPr lang="it-IT" sz="1300" b="1" kern="0" dirty="0">
                <a:solidFill>
                  <a:schemeClr val="bg1"/>
                </a:solidFill>
                <a:latin typeface="EYInterstate Light" panose="02000506000000020004" pitchFamily="2" charset="0"/>
                <a:cs typeface="Calibri" panose="020F0502020204030204" pitchFamily="34" charset="0"/>
              </a:rPr>
              <a:t>Provvedimento </a:t>
            </a:r>
            <a:r>
              <a:rPr lang="it-IT" sz="1300" b="1" kern="0" dirty="0" err="1">
                <a:solidFill>
                  <a:schemeClr val="bg1"/>
                </a:solidFill>
                <a:latin typeface="EYInterstate Light" panose="02000506000000020004" pitchFamily="2" charset="0"/>
                <a:cs typeface="Calibri" panose="020F0502020204030204" pitchFamily="34" charset="0"/>
              </a:rPr>
              <a:t>AdE</a:t>
            </a:r>
            <a:r>
              <a:rPr lang="it-IT" sz="1300" b="1" kern="0" dirty="0">
                <a:solidFill>
                  <a:schemeClr val="bg1"/>
                </a:solidFill>
                <a:latin typeface="EYInterstate Light" panose="02000506000000020004" pitchFamily="2" charset="0"/>
                <a:cs typeface="Calibri" panose="020F0502020204030204" pitchFamily="34" charset="0"/>
              </a:rPr>
              <a:t> </a:t>
            </a:r>
          </a:p>
          <a:p>
            <a:pPr>
              <a:buClr>
                <a:srgbClr val="FFD200"/>
              </a:buClr>
            </a:pPr>
            <a:r>
              <a:rPr lang="it-IT" sz="1300" b="1" kern="0" dirty="0">
                <a:solidFill>
                  <a:schemeClr val="bg1"/>
                </a:solidFill>
                <a:latin typeface="EYInterstate Light" panose="02000506000000020004" pitchFamily="2" charset="0"/>
                <a:cs typeface="Calibri" panose="020F0502020204030204" pitchFamily="34" charset="0"/>
              </a:rPr>
              <a:t>(modalità attuative)</a:t>
            </a:r>
          </a:p>
        </p:txBody>
      </p: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1EB5E4D2-20D8-4B23-ACC2-59C75422F3D7}"/>
              </a:ext>
            </a:extLst>
          </p:cNvPr>
          <p:cNvGrpSpPr/>
          <p:nvPr/>
        </p:nvGrpSpPr>
        <p:grpSpPr>
          <a:xfrm>
            <a:off x="1339461" y="2807409"/>
            <a:ext cx="823616" cy="1168227"/>
            <a:chOff x="1327330" y="3548372"/>
            <a:chExt cx="1073683" cy="1522925"/>
          </a:xfrm>
          <a:solidFill>
            <a:schemeClr val="tx1"/>
          </a:solidFill>
        </p:grpSpPr>
        <p:grpSp>
          <p:nvGrpSpPr>
            <p:cNvPr id="150" name="Group 71">
              <a:extLst>
                <a:ext uri="{FF2B5EF4-FFF2-40B4-BE49-F238E27FC236}">
                  <a16:creationId xmlns:a16="http://schemas.microsoft.com/office/drawing/2014/main" id="{DBDF01D1-0F01-43A3-B5F4-FF889A10678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327330" y="4328347"/>
              <a:ext cx="1073683" cy="742950"/>
              <a:chOff x="3091" y="1986"/>
              <a:chExt cx="896" cy="620"/>
            </a:xfrm>
            <a:grpFill/>
          </p:grpSpPr>
          <p:sp>
            <p:nvSpPr>
              <p:cNvPr id="157" name="Freeform 72">
                <a:extLst>
                  <a:ext uri="{FF2B5EF4-FFF2-40B4-BE49-F238E27FC236}">
                    <a16:creationId xmlns:a16="http://schemas.microsoft.com/office/drawing/2014/main" id="{77519C3F-60DA-40FE-AC3C-CFE25C0A4A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39" y="2162"/>
                <a:ext cx="304" cy="444"/>
              </a:xfrm>
              <a:custGeom>
                <a:avLst/>
                <a:gdLst>
                  <a:gd name="T0" fmla="*/ 206 w 304"/>
                  <a:gd name="T1" fmla="*/ 444 h 444"/>
                  <a:gd name="T2" fmla="*/ 40 w 304"/>
                  <a:gd name="T3" fmla="*/ 274 h 444"/>
                  <a:gd name="T4" fmla="*/ 32 w 304"/>
                  <a:gd name="T5" fmla="*/ 274 h 444"/>
                  <a:gd name="T6" fmla="*/ 18 w 304"/>
                  <a:gd name="T7" fmla="*/ 268 h 444"/>
                  <a:gd name="T8" fmla="*/ 8 w 304"/>
                  <a:gd name="T9" fmla="*/ 256 h 444"/>
                  <a:gd name="T10" fmla="*/ 2 w 304"/>
                  <a:gd name="T11" fmla="*/ 242 h 444"/>
                  <a:gd name="T12" fmla="*/ 0 w 304"/>
                  <a:gd name="T13" fmla="*/ 34 h 444"/>
                  <a:gd name="T14" fmla="*/ 0 w 304"/>
                  <a:gd name="T15" fmla="*/ 26 h 444"/>
                  <a:gd name="T16" fmla="*/ 6 w 304"/>
                  <a:gd name="T17" fmla="*/ 14 h 444"/>
                  <a:gd name="T18" fmla="*/ 14 w 304"/>
                  <a:gd name="T19" fmla="*/ 6 h 444"/>
                  <a:gd name="T20" fmla="*/ 26 w 304"/>
                  <a:gd name="T21" fmla="*/ 2 h 444"/>
                  <a:gd name="T22" fmla="*/ 102 w 304"/>
                  <a:gd name="T23" fmla="*/ 0 h 444"/>
                  <a:gd name="T24" fmla="*/ 104 w 304"/>
                  <a:gd name="T25" fmla="*/ 0 h 444"/>
                  <a:gd name="T26" fmla="*/ 114 w 304"/>
                  <a:gd name="T27" fmla="*/ 4 h 444"/>
                  <a:gd name="T28" fmla="*/ 234 w 304"/>
                  <a:gd name="T29" fmla="*/ 80 h 444"/>
                  <a:gd name="T30" fmla="*/ 240 w 304"/>
                  <a:gd name="T31" fmla="*/ 80 h 444"/>
                  <a:gd name="T32" fmla="*/ 254 w 304"/>
                  <a:gd name="T33" fmla="*/ 86 h 444"/>
                  <a:gd name="T34" fmla="*/ 262 w 304"/>
                  <a:gd name="T35" fmla="*/ 94 h 444"/>
                  <a:gd name="T36" fmla="*/ 268 w 304"/>
                  <a:gd name="T37" fmla="*/ 106 h 444"/>
                  <a:gd name="T38" fmla="*/ 268 w 304"/>
                  <a:gd name="T39" fmla="*/ 114 h 444"/>
                  <a:gd name="T40" fmla="*/ 266 w 304"/>
                  <a:gd name="T41" fmla="*/ 128 h 444"/>
                  <a:gd name="T42" fmla="*/ 258 w 304"/>
                  <a:gd name="T43" fmla="*/ 138 h 444"/>
                  <a:gd name="T44" fmla="*/ 248 w 304"/>
                  <a:gd name="T45" fmla="*/ 146 h 444"/>
                  <a:gd name="T46" fmla="*/ 234 w 304"/>
                  <a:gd name="T47" fmla="*/ 148 h 444"/>
                  <a:gd name="T48" fmla="*/ 114 w 304"/>
                  <a:gd name="T49" fmla="*/ 122 h 444"/>
                  <a:gd name="T50" fmla="*/ 210 w 304"/>
                  <a:gd name="T51" fmla="*/ 196 h 444"/>
                  <a:gd name="T52" fmla="*/ 222 w 304"/>
                  <a:gd name="T53" fmla="*/ 198 h 444"/>
                  <a:gd name="T54" fmla="*/ 238 w 304"/>
                  <a:gd name="T55" fmla="*/ 210 h 444"/>
                  <a:gd name="T56" fmla="*/ 304 w 304"/>
                  <a:gd name="T57" fmla="*/ 444 h 444"/>
                  <a:gd name="T58" fmla="*/ 280 w 304"/>
                  <a:gd name="T59" fmla="*/ 426 h 444"/>
                  <a:gd name="T60" fmla="*/ 224 w 304"/>
                  <a:gd name="T61" fmla="*/ 224 h 444"/>
                  <a:gd name="T62" fmla="*/ 220 w 304"/>
                  <a:gd name="T63" fmla="*/ 216 h 444"/>
                  <a:gd name="T64" fmla="*/ 210 w 304"/>
                  <a:gd name="T65" fmla="*/ 214 h 444"/>
                  <a:gd name="T66" fmla="*/ 96 w 304"/>
                  <a:gd name="T67" fmla="*/ 92 h 444"/>
                  <a:gd name="T68" fmla="*/ 234 w 304"/>
                  <a:gd name="T69" fmla="*/ 130 h 444"/>
                  <a:gd name="T70" fmla="*/ 240 w 304"/>
                  <a:gd name="T71" fmla="*/ 128 h 444"/>
                  <a:gd name="T72" fmla="*/ 250 w 304"/>
                  <a:gd name="T73" fmla="*/ 120 h 444"/>
                  <a:gd name="T74" fmla="*/ 250 w 304"/>
                  <a:gd name="T75" fmla="*/ 114 h 444"/>
                  <a:gd name="T76" fmla="*/ 246 w 304"/>
                  <a:gd name="T77" fmla="*/ 102 h 444"/>
                  <a:gd name="T78" fmla="*/ 234 w 304"/>
                  <a:gd name="T79" fmla="*/ 98 h 444"/>
                  <a:gd name="T80" fmla="*/ 100 w 304"/>
                  <a:gd name="T81" fmla="*/ 16 h 444"/>
                  <a:gd name="T82" fmla="*/ 96 w 304"/>
                  <a:gd name="T83" fmla="*/ 12 h 444"/>
                  <a:gd name="T84" fmla="*/ 98 w 304"/>
                  <a:gd name="T85" fmla="*/ 16 h 444"/>
                  <a:gd name="T86" fmla="*/ 34 w 304"/>
                  <a:gd name="T87" fmla="*/ 18 h 444"/>
                  <a:gd name="T88" fmla="*/ 28 w 304"/>
                  <a:gd name="T89" fmla="*/ 20 h 444"/>
                  <a:gd name="T90" fmla="*/ 20 w 304"/>
                  <a:gd name="T91" fmla="*/ 28 h 444"/>
                  <a:gd name="T92" fmla="*/ 18 w 304"/>
                  <a:gd name="T93" fmla="*/ 234 h 444"/>
                  <a:gd name="T94" fmla="*/ 20 w 304"/>
                  <a:gd name="T95" fmla="*/ 242 h 444"/>
                  <a:gd name="T96" fmla="*/ 32 w 304"/>
                  <a:gd name="T97" fmla="*/ 254 h 444"/>
                  <a:gd name="T98" fmla="*/ 172 w 304"/>
                  <a:gd name="T99" fmla="*/ 256 h 444"/>
                  <a:gd name="T100" fmla="*/ 108 w 304"/>
                  <a:gd name="T101" fmla="*/ 12 h 444"/>
                  <a:gd name="T102" fmla="*/ 110 w 304"/>
                  <a:gd name="T103" fmla="*/ 18 h 444"/>
                  <a:gd name="T104" fmla="*/ 114 w 304"/>
                  <a:gd name="T105" fmla="*/ 12 h 444"/>
                  <a:gd name="T106" fmla="*/ 114 w 304"/>
                  <a:gd name="T107" fmla="*/ 12 h 444"/>
                  <a:gd name="T108" fmla="*/ 114 w 304"/>
                  <a:gd name="T109" fmla="*/ 12 h 444"/>
                  <a:gd name="T110" fmla="*/ 114 w 304"/>
                  <a:gd name="T111" fmla="*/ 12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04" h="444">
                    <a:moveTo>
                      <a:pt x="304" y="444"/>
                    </a:moveTo>
                    <a:lnTo>
                      <a:pt x="206" y="444"/>
                    </a:lnTo>
                    <a:lnTo>
                      <a:pt x="158" y="274"/>
                    </a:lnTo>
                    <a:lnTo>
                      <a:pt x="40" y="274"/>
                    </a:lnTo>
                    <a:lnTo>
                      <a:pt x="40" y="274"/>
                    </a:lnTo>
                    <a:lnTo>
                      <a:pt x="32" y="274"/>
                    </a:lnTo>
                    <a:lnTo>
                      <a:pt x="26" y="272"/>
                    </a:lnTo>
                    <a:lnTo>
                      <a:pt x="18" y="268"/>
                    </a:lnTo>
                    <a:lnTo>
                      <a:pt x="12" y="262"/>
                    </a:lnTo>
                    <a:lnTo>
                      <a:pt x="8" y="256"/>
                    </a:lnTo>
                    <a:lnTo>
                      <a:pt x="4" y="250"/>
                    </a:lnTo>
                    <a:lnTo>
                      <a:pt x="2" y="242"/>
                    </a:lnTo>
                    <a:lnTo>
                      <a:pt x="0" y="234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26"/>
                    </a:lnTo>
                    <a:lnTo>
                      <a:pt x="2" y="20"/>
                    </a:lnTo>
                    <a:lnTo>
                      <a:pt x="6" y="14"/>
                    </a:lnTo>
                    <a:lnTo>
                      <a:pt x="10" y="10"/>
                    </a:lnTo>
                    <a:lnTo>
                      <a:pt x="14" y="6"/>
                    </a:lnTo>
                    <a:lnTo>
                      <a:pt x="20" y="4"/>
                    </a:lnTo>
                    <a:lnTo>
                      <a:pt x="26" y="2"/>
                    </a:lnTo>
                    <a:lnTo>
                      <a:pt x="34" y="0"/>
                    </a:lnTo>
                    <a:lnTo>
                      <a:pt x="102" y="0"/>
                    </a:lnTo>
                    <a:lnTo>
                      <a:pt x="102" y="0"/>
                    </a:lnTo>
                    <a:lnTo>
                      <a:pt x="104" y="0"/>
                    </a:lnTo>
                    <a:lnTo>
                      <a:pt x="108" y="0"/>
                    </a:lnTo>
                    <a:lnTo>
                      <a:pt x="114" y="4"/>
                    </a:lnTo>
                    <a:lnTo>
                      <a:pt x="178" y="80"/>
                    </a:lnTo>
                    <a:lnTo>
                      <a:pt x="234" y="80"/>
                    </a:lnTo>
                    <a:lnTo>
                      <a:pt x="234" y="80"/>
                    </a:lnTo>
                    <a:lnTo>
                      <a:pt x="240" y="80"/>
                    </a:lnTo>
                    <a:lnTo>
                      <a:pt x="248" y="82"/>
                    </a:lnTo>
                    <a:lnTo>
                      <a:pt x="254" y="86"/>
                    </a:lnTo>
                    <a:lnTo>
                      <a:pt x="258" y="90"/>
                    </a:lnTo>
                    <a:lnTo>
                      <a:pt x="262" y="94"/>
                    </a:lnTo>
                    <a:lnTo>
                      <a:pt x="266" y="100"/>
                    </a:lnTo>
                    <a:lnTo>
                      <a:pt x="268" y="106"/>
                    </a:lnTo>
                    <a:lnTo>
                      <a:pt x="268" y="114"/>
                    </a:lnTo>
                    <a:lnTo>
                      <a:pt x="268" y="114"/>
                    </a:lnTo>
                    <a:lnTo>
                      <a:pt x="268" y="120"/>
                    </a:lnTo>
                    <a:lnTo>
                      <a:pt x="266" y="128"/>
                    </a:lnTo>
                    <a:lnTo>
                      <a:pt x="262" y="132"/>
                    </a:lnTo>
                    <a:lnTo>
                      <a:pt x="258" y="138"/>
                    </a:lnTo>
                    <a:lnTo>
                      <a:pt x="254" y="142"/>
                    </a:lnTo>
                    <a:lnTo>
                      <a:pt x="248" y="146"/>
                    </a:lnTo>
                    <a:lnTo>
                      <a:pt x="240" y="148"/>
                    </a:lnTo>
                    <a:lnTo>
                      <a:pt x="234" y="148"/>
                    </a:lnTo>
                    <a:lnTo>
                      <a:pt x="164" y="148"/>
                    </a:lnTo>
                    <a:lnTo>
                      <a:pt x="114" y="122"/>
                    </a:lnTo>
                    <a:lnTo>
                      <a:pt x="114" y="196"/>
                    </a:lnTo>
                    <a:lnTo>
                      <a:pt x="210" y="196"/>
                    </a:lnTo>
                    <a:lnTo>
                      <a:pt x="210" y="196"/>
                    </a:lnTo>
                    <a:lnTo>
                      <a:pt x="222" y="198"/>
                    </a:lnTo>
                    <a:lnTo>
                      <a:pt x="230" y="202"/>
                    </a:lnTo>
                    <a:lnTo>
                      <a:pt x="238" y="210"/>
                    </a:lnTo>
                    <a:lnTo>
                      <a:pt x="242" y="220"/>
                    </a:lnTo>
                    <a:lnTo>
                      <a:pt x="304" y="444"/>
                    </a:lnTo>
                    <a:close/>
                    <a:moveTo>
                      <a:pt x="220" y="426"/>
                    </a:moveTo>
                    <a:lnTo>
                      <a:pt x="280" y="426"/>
                    </a:lnTo>
                    <a:lnTo>
                      <a:pt x="224" y="224"/>
                    </a:lnTo>
                    <a:lnTo>
                      <a:pt x="224" y="224"/>
                    </a:lnTo>
                    <a:lnTo>
                      <a:pt x="222" y="220"/>
                    </a:lnTo>
                    <a:lnTo>
                      <a:pt x="220" y="216"/>
                    </a:lnTo>
                    <a:lnTo>
                      <a:pt x="216" y="214"/>
                    </a:lnTo>
                    <a:lnTo>
                      <a:pt x="210" y="214"/>
                    </a:lnTo>
                    <a:lnTo>
                      <a:pt x="96" y="214"/>
                    </a:lnTo>
                    <a:lnTo>
                      <a:pt x="96" y="92"/>
                    </a:lnTo>
                    <a:lnTo>
                      <a:pt x="168" y="130"/>
                    </a:lnTo>
                    <a:lnTo>
                      <a:pt x="234" y="130"/>
                    </a:lnTo>
                    <a:lnTo>
                      <a:pt x="234" y="130"/>
                    </a:lnTo>
                    <a:lnTo>
                      <a:pt x="240" y="128"/>
                    </a:lnTo>
                    <a:lnTo>
                      <a:pt x="246" y="126"/>
                    </a:lnTo>
                    <a:lnTo>
                      <a:pt x="250" y="120"/>
                    </a:lnTo>
                    <a:lnTo>
                      <a:pt x="250" y="114"/>
                    </a:lnTo>
                    <a:lnTo>
                      <a:pt x="250" y="114"/>
                    </a:lnTo>
                    <a:lnTo>
                      <a:pt x="250" y="108"/>
                    </a:lnTo>
                    <a:lnTo>
                      <a:pt x="246" y="102"/>
                    </a:lnTo>
                    <a:lnTo>
                      <a:pt x="240" y="98"/>
                    </a:lnTo>
                    <a:lnTo>
                      <a:pt x="234" y="98"/>
                    </a:lnTo>
                    <a:lnTo>
                      <a:pt x="170" y="98"/>
                    </a:lnTo>
                    <a:lnTo>
                      <a:pt x="100" y="16"/>
                    </a:lnTo>
                    <a:lnTo>
                      <a:pt x="106" y="12"/>
                    </a:lnTo>
                    <a:lnTo>
                      <a:pt x="96" y="12"/>
                    </a:lnTo>
                    <a:lnTo>
                      <a:pt x="96" y="12"/>
                    </a:lnTo>
                    <a:lnTo>
                      <a:pt x="98" y="16"/>
                    </a:lnTo>
                    <a:lnTo>
                      <a:pt x="102" y="18"/>
                    </a:lnTo>
                    <a:lnTo>
                      <a:pt x="34" y="18"/>
                    </a:lnTo>
                    <a:lnTo>
                      <a:pt x="34" y="18"/>
                    </a:lnTo>
                    <a:lnTo>
                      <a:pt x="28" y="20"/>
                    </a:lnTo>
                    <a:lnTo>
                      <a:pt x="22" y="22"/>
                    </a:lnTo>
                    <a:lnTo>
                      <a:pt x="20" y="28"/>
                    </a:lnTo>
                    <a:lnTo>
                      <a:pt x="18" y="34"/>
                    </a:lnTo>
                    <a:lnTo>
                      <a:pt x="18" y="234"/>
                    </a:lnTo>
                    <a:lnTo>
                      <a:pt x="18" y="234"/>
                    </a:lnTo>
                    <a:lnTo>
                      <a:pt x="20" y="242"/>
                    </a:lnTo>
                    <a:lnTo>
                      <a:pt x="24" y="250"/>
                    </a:lnTo>
                    <a:lnTo>
                      <a:pt x="32" y="254"/>
                    </a:lnTo>
                    <a:lnTo>
                      <a:pt x="40" y="256"/>
                    </a:lnTo>
                    <a:lnTo>
                      <a:pt x="172" y="256"/>
                    </a:lnTo>
                    <a:lnTo>
                      <a:pt x="220" y="426"/>
                    </a:lnTo>
                    <a:close/>
                    <a:moveTo>
                      <a:pt x="108" y="12"/>
                    </a:moveTo>
                    <a:lnTo>
                      <a:pt x="110" y="18"/>
                    </a:lnTo>
                    <a:lnTo>
                      <a:pt x="110" y="18"/>
                    </a:lnTo>
                    <a:lnTo>
                      <a:pt x="112" y="16"/>
                    </a:lnTo>
                    <a:lnTo>
                      <a:pt x="114" y="12"/>
                    </a:lnTo>
                    <a:lnTo>
                      <a:pt x="108" y="12"/>
                    </a:lnTo>
                    <a:close/>
                    <a:moveTo>
                      <a:pt x="114" y="12"/>
                    </a:moveTo>
                    <a:lnTo>
                      <a:pt x="114" y="12"/>
                    </a:lnTo>
                    <a:lnTo>
                      <a:pt x="114" y="12"/>
                    </a:lnTo>
                    <a:lnTo>
                      <a:pt x="114" y="12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73">
                <a:extLst>
                  <a:ext uri="{FF2B5EF4-FFF2-40B4-BE49-F238E27FC236}">
                    <a16:creationId xmlns:a16="http://schemas.microsoft.com/office/drawing/2014/main" id="{672FB850-CC2D-4107-9C87-83AFD6B2C3A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35" y="2162"/>
                <a:ext cx="304" cy="444"/>
              </a:xfrm>
              <a:custGeom>
                <a:avLst/>
                <a:gdLst>
                  <a:gd name="T0" fmla="*/ 0 w 304"/>
                  <a:gd name="T1" fmla="*/ 444 h 444"/>
                  <a:gd name="T2" fmla="*/ 62 w 304"/>
                  <a:gd name="T3" fmla="*/ 220 h 444"/>
                  <a:gd name="T4" fmla="*/ 74 w 304"/>
                  <a:gd name="T5" fmla="*/ 202 h 444"/>
                  <a:gd name="T6" fmla="*/ 94 w 304"/>
                  <a:gd name="T7" fmla="*/ 196 h 444"/>
                  <a:gd name="T8" fmla="*/ 190 w 304"/>
                  <a:gd name="T9" fmla="*/ 122 h 444"/>
                  <a:gd name="T10" fmla="*/ 70 w 304"/>
                  <a:gd name="T11" fmla="*/ 148 h 444"/>
                  <a:gd name="T12" fmla="*/ 64 w 304"/>
                  <a:gd name="T13" fmla="*/ 148 h 444"/>
                  <a:gd name="T14" fmla="*/ 52 w 304"/>
                  <a:gd name="T15" fmla="*/ 142 h 444"/>
                  <a:gd name="T16" fmla="*/ 42 w 304"/>
                  <a:gd name="T17" fmla="*/ 132 h 444"/>
                  <a:gd name="T18" fmla="*/ 38 w 304"/>
                  <a:gd name="T19" fmla="*/ 120 h 444"/>
                  <a:gd name="T20" fmla="*/ 36 w 304"/>
                  <a:gd name="T21" fmla="*/ 114 h 444"/>
                  <a:gd name="T22" fmla="*/ 40 w 304"/>
                  <a:gd name="T23" fmla="*/ 100 h 444"/>
                  <a:gd name="T24" fmla="*/ 46 w 304"/>
                  <a:gd name="T25" fmla="*/ 90 h 444"/>
                  <a:gd name="T26" fmla="*/ 58 w 304"/>
                  <a:gd name="T27" fmla="*/ 82 h 444"/>
                  <a:gd name="T28" fmla="*/ 70 w 304"/>
                  <a:gd name="T29" fmla="*/ 80 h 444"/>
                  <a:gd name="T30" fmla="*/ 194 w 304"/>
                  <a:gd name="T31" fmla="*/ 0 h 444"/>
                  <a:gd name="T32" fmla="*/ 200 w 304"/>
                  <a:gd name="T33" fmla="*/ 0 h 444"/>
                  <a:gd name="T34" fmla="*/ 272 w 304"/>
                  <a:gd name="T35" fmla="*/ 0 h 444"/>
                  <a:gd name="T36" fmla="*/ 278 w 304"/>
                  <a:gd name="T37" fmla="*/ 2 h 444"/>
                  <a:gd name="T38" fmla="*/ 290 w 304"/>
                  <a:gd name="T39" fmla="*/ 6 h 444"/>
                  <a:gd name="T40" fmla="*/ 298 w 304"/>
                  <a:gd name="T41" fmla="*/ 14 h 444"/>
                  <a:gd name="T42" fmla="*/ 304 w 304"/>
                  <a:gd name="T43" fmla="*/ 26 h 444"/>
                  <a:gd name="T44" fmla="*/ 304 w 304"/>
                  <a:gd name="T45" fmla="*/ 234 h 444"/>
                  <a:gd name="T46" fmla="*/ 304 w 304"/>
                  <a:gd name="T47" fmla="*/ 242 h 444"/>
                  <a:gd name="T48" fmla="*/ 298 w 304"/>
                  <a:gd name="T49" fmla="*/ 256 h 444"/>
                  <a:gd name="T50" fmla="*/ 286 w 304"/>
                  <a:gd name="T51" fmla="*/ 268 h 444"/>
                  <a:gd name="T52" fmla="*/ 272 w 304"/>
                  <a:gd name="T53" fmla="*/ 274 h 444"/>
                  <a:gd name="T54" fmla="*/ 146 w 304"/>
                  <a:gd name="T55" fmla="*/ 274 h 444"/>
                  <a:gd name="T56" fmla="*/ 24 w 304"/>
                  <a:gd name="T57" fmla="*/ 426 h 444"/>
                  <a:gd name="T58" fmla="*/ 132 w 304"/>
                  <a:gd name="T59" fmla="*/ 256 h 444"/>
                  <a:gd name="T60" fmla="*/ 264 w 304"/>
                  <a:gd name="T61" fmla="*/ 256 h 444"/>
                  <a:gd name="T62" fmla="*/ 280 w 304"/>
                  <a:gd name="T63" fmla="*/ 250 h 444"/>
                  <a:gd name="T64" fmla="*/ 286 w 304"/>
                  <a:gd name="T65" fmla="*/ 234 h 444"/>
                  <a:gd name="T66" fmla="*/ 286 w 304"/>
                  <a:gd name="T67" fmla="*/ 34 h 444"/>
                  <a:gd name="T68" fmla="*/ 282 w 304"/>
                  <a:gd name="T69" fmla="*/ 22 h 444"/>
                  <a:gd name="T70" fmla="*/ 272 w 304"/>
                  <a:gd name="T71" fmla="*/ 18 h 444"/>
                  <a:gd name="T72" fmla="*/ 202 w 304"/>
                  <a:gd name="T73" fmla="*/ 18 h 444"/>
                  <a:gd name="T74" fmla="*/ 208 w 304"/>
                  <a:gd name="T75" fmla="*/ 12 h 444"/>
                  <a:gd name="T76" fmla="*/ 204 w 304"/>
                  <a:gd name="T77" fmla="*/ 16 h 444"/>
                  <a:gd name="T78" fmla="*/ 70 w 304"/>
                  <a:gd name="T79" fmla="*/ 98 h 444"/>
                  <a:gd name="T80" fmla="*/ 64 w 304"/>
                  <a:gd name="T81" fmla="*/ 98 h 444"/>
                  <a:gd name="T82" fmla="*/ 56 w 304"/>
                  <a:gd name="T83" fmla="*/ 108 h 444"/>
                  <a:gd name="T84" fmla="*/ 54 w 304"/>
                  <a:gd name="T85" fmla="*/ 114 h 444"/>
                  <a:gd name="T86" fmla="*/ 60 w 304"/>
                  <a:gd name="T87" fmla="*/ 126 h 444"/>
                  <a:gd name="T88" fmla="*/ 70 w 304"/>
                  <a:gd name="T89" fmla="*/ 130 h 444"/>
                  <a:gd name="T90" fmla="*/ 208 w 304"/>
                  <a:gd name="T91" fmla="*/ 92 h 444"/>
                  <a:gd name="T92" fmla="*/ 94 w 304"/>
                  <a:gd name="T93" fmla="*/ 214 h 444"/>
                  <a:gd name="T94" fmla="*/ 90 w 304"/>
                  <a:gd name="T95" fmla="*/ 214 h 444"/>
                  <a:gd name="T96" fmla="*/ 82 w 304"/>
                  <a:gd name="T97" fmla="*/ 220 h 444"/>
                  <a:gd name="T98" fmla="*/ 24 w 304"/>
                  <a:gd name="T99" fmla="*/ 426 h 444"/>
                  <a:gd name="T100" fmla="*/ 190 w 304"/>
                  <a:gd name="T101" fmla="*/ 12 h 444"/>
                  <a:gd name="T102" fmla="*/ 196 w 304"/>
                  <a:gd name="T103" fmla="*/ 18 h 444"/>
                  <a:gd name="T104" fmla="*/ 190 w 304"/>
                  <a:gd name="T105" fmla="*/ 12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04" h="444">
                    <a:moveTo>
                      <a:pt x="100" y="444"/>
                    </a:moveTo>
                    <a:lnTo>
                      <a:pt x="0" y="444"/>
                    </a:lnTo>
                    <a:lnTo>
                      <a:pt x="62" y="220"/>
                    </a:lnTo>
                    <a:lnTo>
                      <a:pt x="62" y="220"/>
                    </a:lnTo>
                    <a:lnTo>
                      <a:pt x="68" y="210"/>
                    </a:lnTo>
                    <a:lnTo>
                      <a:pt x="74" y="202"/>
                    </a:lnTo>
                    <a:lnTo>
                      <a:pt x="84" y="198"/>
                    </a:lnTo>
                    <a:lnTo>
                      <a:pt x="94" y="196"/>
                    </a:lnTo>
                    <a:lnTo>
                      <a:pt x="190" y="196"/>
                    </a:lnTo>
                    <a:lnTo>
                      <a:pt x="190" y="122"/>
                    </a:lnTo>
                    <a:lnTo>
                      <a:pt x="140" y="148"/>
                    </a:lnTo>
                    <a:lnTo>
                      <a:pt x="70" y="148"/>
                    </a:lnTo>
                    <a:lnTo>
                      <a:pt x="70" y="148"/>
                    </a:lnTo>
                    <a:lnTo>
                      <a:pt x="64" y="148"/>
                    </a:lnTo>
                    <a:lnTo>
                      <a:pt x="58" y="146"/>
                    </a:lnTo>
                    <a:lnTo>
                      <a:pt x="52" y="142"/>
                    </a:lnTo>
                    <a:lnTo>
                      <a:pt x="46" y="138"/>
                    </a:lnTo>
                    <a:lnTo>
                      <a:pt x="42" y="132"/>
                    </a:lnTo>
                    <a:lnTo>
                      <a:pt x="40" y="128"/>
                    </a:lnTo>
                    <a:lnTo>
                      <a:pt x="38" y="120"/>
                    </a:lnTo>
                    <a:lnTo>
                      <a:pt x="36" y="114"/>
                    </a:lnTo>
                    <a:lnTo>
                      <a:pt x="36" y="114"/>
                    </a:lnTo>
                    <a:lnTo>
                      <a:pt x="38" y="106"/>
                    </a:lnTo>
                    <a:lnTo>
                      <a:pt x="40" y="100"/>
                    </a:lnTo>
                    <a:lnTo>
                      <a:pt x="42" y="94"/>
                    </a:lnTo>
                    <a:lnTo>
                      <a:pt x="46" y="90"/>
                    </a:lnTo>
                    <a:lnTo>
                      <a:pt x="52" y="86"/>
                    </a:lnTo>
                    <a:lnTo>
                      <a:pt x="58" y="82"/>
                    </a:lnTo>
                    <a:lnTo>
                      <a:pt x="64" y="80"/>
                    </a:lnTo>
                    <a:lnTo>
                      <a:pt x="70" y="80"/>
                    </a:lnTo>
                    <a:lnTo>
                      <a:pt x="126" y="80"/>
                    </a:lnTo>
                    <a:lnTo>
                      <a:pt x="194" y="0"/>
                    </a:lnTo>
                    <a:lnTo>
                      <a:pt x="200" y="0"/>
                    </a:lnTo>
                    <a:lnTo>
                      <a:pt x="200" y="0"/>
                    </a:lnTo>
                    <a:lnTo>
                      <a:pt x="202" y="0"/>
                    </a:lnTo>
                    <a:lnTo>
                      <a:pt x="272" y="0"/>
                    </a:lnTo>
                    <a:lnTo>
                      <a:pt x="272" y="0"/>
                    </a:lnTo>
                    <a:lnTo>
                      <a:pt x="278" y="2"/>
                    </a:lnTo>
                    <a:lnTo>
                      <a:pt x="284" y="4"/>
                    </a:lnTo>
                    <a:lnTo>
                      <a:pt x="290" y="6"/>
                    </a:lnTo>
                    <a:lnTo>
                      <a:pt x="294" y="10"/>
                    </a:lnTo>
                    <a:lnTo>
                      <a:pt x="298" y="14"/>
                    </a:lnTo>
                    <a:lnTo>
                      <a:pt x="302" y="20"/>
                    </a:lnTo>
                    <a:lnTo>
                      <a:pt x="304" y="26"/>
                    </a:lnTo>
                    <a:lnTo>
                      <a:pt x="304" y="34"/>
                    </a:lnTo>
                    <a:lnTo>
                      <a:pt x="304" y="234"/>
                    </a:lnTo>
                    <a:lnTo>
                      <a:pt x="304" y="234"/>
                    </a:lnTo>
                    <a:lnTo>
                      <a:pt x="304" y="242"/>
                    </a:lnTo>
                    <a:lnTo>
                      <a:pt x="302" y="250"/>
                    </a:lnTo>
                    <a:lnTo>
                      <a:pt x="298" y="256"/>
                    </a:lnTo>
                    <a:lnTo>
                      <a:pt x="292" y="262"/>
                    </a:lnTo>
                    <a:lnTo>
                      <a:pt x="286" y="268"/>
                    </a:lnTo>
                    <a:lnTo>
                      <a:pt x="280" y="272"/>
                    </a:lnTo>
                    <a:lnTo>
                      <a:pt x="272" y="274"/>
                    </a:lnTo>
                    <a:lnTo>
                      <a:pt x="264" y="274"/>
                    </a:lnTo>
                    <a:lnTo>
                      <a:pt x="146" y="274"/>
                    </a:lnTo>
                    <a:lnTo>
                      <a:pt x="100" y="444"/>
                    </a:lnTo>
                    <a:close/>
                    <a:moveTo>
                      <a:pt x="24" y="426"/>
                    </a:moveTo>
                    <a:lnTo>
                      <a:pt x="86" y="426"/>
                    </a:lnTo>
                    <a:lnTo>
                      <a:pt x="132" y="256"/>
                    </a:lnTo>
                    <a:lnTo>
                      <a:pt x="264" y="256"/>
                    </a:lnTo>
                    <a:lnTo>
                      <a:pt x="264" y="256"/>
                    </a:lnTo>
                    <a:lnTo>
                      <a:pt x="272" y="254"/>
                    </a:lnTo>
                    <a:lnTo>
                      <a:pt x="280" y="250"/>
                    </a:lnTo>
                    <a:lnTo>
                      <a:pt x="284" y="242"/>
                    </a:lnTo>
                    <a:lnTo>
                      <a:pt x="286" y="234"/>
                    </a:lnTo>
                    <a:lnTo>
                      <a:pt x="286" y="34"/>
                    </a:lnTo>
                    <a:lnTo>
                      <a:pt x="286" y="34"/>
                    </a:lnTo>
                    <a:lnTo>
                      <a:pt x="286" y="28"/>
                    </a:lnTo>
                    <a:lnTo>
                      <a:pt x="282" y="22"/>
                    </a:lnTo>
                    <a:lnTo>
                      <a:pt x="278" y="20"/>
                    </a:lnTo>
                    <a:lnTo>
                      <a:pt x="272" y="18"/>
                    </a:lnTo>
                    <a:lnTo>
                      <a:pt x="202" y="18"/>
                    </a:lnTo>
                    <a:lnTo>
                      <a:pt x="202" y="18"/>
                    </a:lnTo>
                    <a:lnTo>
                      <a:pt x="206" y="16"/>
                    </a:lnTo>
                    <a:lnTo>
                      <a:pt x="208" y="12"/>
                    </a:lnTo>
                    <a:lnTo>
                      <a:pt x="200" y="12"/>
                    </a:lnTo>
                    <a:lnTo>
                      <a:pt x="204" y="16"/>
                    </a:lnTo>
                    <a:lnTo>
                      <a:pt x="134" y="98"/>
                    </a:lnTo>
                    <a:lnTo>
                      <a:pt x="70" y="98"/>
                    </a:lnTo>
                    <a:lnTo>
                      <a:pt x="70" y="98"/>
                    </a:lnTo>
                    <a:lnTo>
                      <a:pt x="64" y="98"/>
                    </a:lnTo>
                    <a:lnTo>
                      <a:pt x="60" y="102"/>
                    </a:lnTo>
                    <a:lnTo>
                      <a:pt x="56" y="108"/>
                    </a:lnTo>
                    <a:lnTo>
                      <a:pt x="54" y="114"/>
                    </a:lnTo>
                    <a:lnTo>
                      <a:pt x="54" y="114"/>
                    </a:lnTo>
                    <a:lnTo>
                      <a:pt x="56" y="120"/>
                    </a:lnTo>
                    <a:lnTo>
                      <a:pt x="60" y="126"/>
                    </a:lnTo>
                    <a:lnTo>
                      <a:pt x="64" y="128"/>
                    </a:lnTo>
                    <a:lnTo>
                      <a:pt x="70" y="130"/>
                    </a:lnTo>
                    <a:lnTo>
                      <a:pt x="136" y="130"/>
                    </a:lnTo>
                    <a:lnTo>
                      <a:pt x="208" y="92"/>
                    </a:lnTo>
                    <a:lnTo>
                      <a:pt x="208" y="214"/>
                    </a:lnTo>
                    <a:lnTo>
                      <a:pt x="94" y="214"/>
                    </a:lnTo>
                    <a:lnTo>
                      <a:pt x="94" y="214"/>
                    </a:lnTo>
                    <a:lnTo>
                      <a:pt x="90" y="214"/>
                    </a:lnTo>
                    <a:lnTo>
                      <a:pt x="86" y="216"/>
                    </a:lnTo>
                    <a:lnTo>
                      <a:pt x="82" y="220"/>
                    </a:lnTo>
                    <a:lnTo>
                      <a:pt x="80" y="224"/>
                    </a:lnTo>
                    <a:lnTo>
                      <a:pt x="24" y="426"/>
                    </a:lnTo>
                    <a:close/>
                    <a:moveTo>
                      <a:pt x="190" y="12"/>
                    </a:moveTo>
                    <a:lnTo>
                      <a:pt x="190" y="12"/>
                    </a:lnTo>
                    <a:lnTo>
                      <a:pt x="192" y="16"/>
                    </a:lnTo>
                    <a:lnTo>
                      <a:pt x="196" y="18"/>
                    </a:lnTo>
                    <a:lnTo>
                      <a:pt x="198" y="12"/>
                    </a:lnTo>
                    <a:lnTo>
                      <a:pt x="190" y="12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Freeform 74">
                <a:extLst>
                  <a:ext uri="{FF2B5EF4-FFF2-40B4-BE49-F238E27FC236}">
                    <a16:creationId xmlns:a16="http://schemas.microsoft.com/office/drawing/2014/main" id="{3FEA73CD-B715-4617-BEF2-E30CA59DB8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25" y="2138"/>
                <a:ext cx="230" cy="172"/>
              </a:xfrm>
              <a:custGeom>
                <a:avLst/>
                <a:gdLst>
                  <a:gd name="T0" fmla="*/ 230 w 230"/>
                  <a:gd name="T1" fmla="*/ 172 h 172"/>
                  <a:gd name="T2" fmla="*/ 0 w 230"/>
                  <a:gd name="T3" fmla="*/ 172 h 172"/>
                  <a:gd name="T4" fmla="*/ 0 w 230"/>
                  <a:gd name="T5" fmla="*/ 78 h 172"/>
                  <a:gd name="T6" fmla="*/ 0 w 230"/>
                  <a:gd name="T7" fmla="*/ 78 h 172"/>
                  <a:gd name="T8" fmla="*/ 0 w 230"/>
                  <a:gd name="T9" fmla="*/ 62 h 172"/>
                  <a:gd name="T10" fmla="*/ 6 w 230"/>
                  <a:gd name="T11" fmla="*/ 48 h 172"/>
                  <a:gd name="T12" fmla="*/ 12 w 230"/>
                  <a:gd name="T13" fmla="*/ 34 h 172"/>
                  <a:gd name="T14" fmla="*/ 22 w 230"/>
                  <a:gd name="T15" fmla="*/ 22 h 172"/>
                  <a:gd name="T16" fmla="*/ 34 w 230"/>
                  <a:gd name="T17" fmla="*/ 14 h 172"/>
                  <a:gd name="T18" fmla="*/ 46 w 230"/>
                  <a:gd name="T19" fmla="*/ 6 h 172"/>
                  <a:gd name="T20" fmla="*/ 62 w 230"/>
                  <a:gd name="T21" fmla="*/ 2 h 172"/>
                  <a:gd name="T22" fmla="*/ 76 w 230"/>
                  <a:gd name="T23" fmla="*/ 0 h 172"/>
                  <a:gd name="T24" fmla="*/ 152 w 230"/>
                  <a:gd name="T25" fmla="*/ 0 h 172"/>
                  <a:gd name="T26" fmla="*/ 152 w 230"/>
                  <a:gd name="T27" fmla="*/ 0 h 172"/>
                  <a:gd name="T28" fmla="*/ 168 w 230"/>
                  <a:gd name="T29" fmla="*/ 2 h 172"/>
                  <a:gd name="T30" fmla="*/ 182 w 230"/>
                  <a:gd name="T31" fmla="*/ 6 h 172"/>
                  <a:gd name="T32" fmla="*/ 196 w 230"/>
                  <a:gd name="T33" fmla="*/ 14 h 172"/>
                  <a:gd name="T34" fmla="*/ 206 w 230"/>
                  <a:gd name="T35" fmla="*/ 22 h 172"/>
                  <a:gd name="T36" fmla="*/ 216 w 230"/>
                  <a:gd name="T37" fmla="*/ 34 h 172"/>
                  <a:gd name="T38" fmla="*/ 224 w 230"/>
                  <a:gd name="T39" fmla="*/ 48 h 172"/>
                  <a:gd name="T40" fmla="*/ 228 w 230"/>
                  <a:gd name="T41" fmla="*/ 62 h 172"/>
                  <a:gd name="T42" fmla="*/ 230 w 230"/>
                  <a:gd name="T43" fmla="*/ 78 h 172"/>
                  <a:gd name="T44" fmla="*/ 230 w 230"/>
                  <a:gd name="T45" fmla="*/ 172 h 172"/>
                  <a:gd name="T46" fmla="*/ 18 w 230"/>
                  <a:gd name="T47" fmla="*/ 154 h 172"/>
                  <a:gd name="T48" fmla="*/ 212 w 230"/>
                  <a:gd name="T49" fmla="*/ 154 h 172"/>
                  <a:gd name="T50" fmla="*/ 212 w 230"/>
                  <a:gd name="T51" fmla="*/ 78 h 172"/>
                  <a:gd name="T52" fmla="*/ 212 w 230"/>
                  <a:gd name="T53" fmla="*/ 78 h 172"/>
                  <a:gd name="T54" fmla="*/ 210 w 230"/>
                  <a:gd name="T55" fmla="*/ 66 h 172"/>
                  <a:gd name="T56" fmla="*/ 206 w 230"/>
                  <a:gd name="T57" fmla="*/ 54 h 172"/>
                  <a:gd name="T58" fmla="*/ 202 w 230"/>
                  <a:gd name="T59" fmla="*/ 44 h 172"/>
                  <a:gd name="T60" fmla="*/ 194 w 230"/>
                  <a:gd name="T61" fmla="*/ 36 h 172"/>
                  <a:gd name="T62" fmla="*/ 186 w 230"/>
                  <a:gd name="T63" fmla="*/ 28 h 172"/>
                  <a:gd name="T64" fmla="*/ 176 w 230"/>
                  <a:gd name="T65" fmla="*/ 22 h 172"/>
                  <a:gd name="T66" fmla="*/ 164 w 230"/>
                  <a:gd name="T67" fmla="*/ 20 h 172"/>
                  <a:gd name="T68" fmla="*/ 152 w 230"/>
                  <a:gd name="T69" fmla="*/ 18 h 172"/>
                  <a:gd name="T70" fmla="*/ 76 w 230"/>
                  <a:gd name="T71" fmla="*/ 18 h 172"/>
                  <a:gd name="T72" fmla="*/ 76 w 230"/>
                  <a:gd name="T73" fmla="*/ 18 h 172"/>
                  <a:gd name="T74" fmla="*/ 64 w 230"/>
                  <a:gd name="T75" fmla="*/ 20 h 172"/>
                  <a:gd name="T76" fmla="*/ 54 w 230"/>
                  <a:gd name="T77" fmla="*/ 22 h 172"/>
                  <a:gd name="T78" fmla="*/ 44 w 230"/>
                  <a:gd name="T79" fmla="*/ 28 h 172"/>
                  <a:gd name="T80" fmla="*/ 34 w 230"/>
                  <a:gd name="T81" fmla="*/ 36 h 172"/>
                  <a:gd name="T82" fmla="*/ 28 w 230"/>
                  <a:gd name="T83" fmla="*/ 44 h 172"/>
                  <a:gd name="T84" fmla="*/ 22 w 230"/>
                  <a:gd name="T85" fmla="*/ 54 h 172"/>
                  <a:gd name="T86" fmla="*/ 18 w 230"/>
                  <a:gd name="T87" fmla="*/ 66 h 172"/>
                  <a:gd name="T88" fmla="*/ 18 w 230"/>
                  <a:gd name="T89" fmla="*/ 78 h 172"/>
                  <a:gd name="T90" fmla="*/ 18 w 230"/>
                  <a:gd name="T91" fmla="*/ 154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30" h="172">
                    <a:moveTo>
                      <a:pt x="230" y="172"/>
                    </a:moveTo>
                    <a:lnTo>
                      <a:pt x="0" y="172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62"/>
                    </a:lnTo>
                    <a:lnTo>
                      <a:pt x="6" y="48"/>
                    </a:lnTo>
                    <a:lnTo>
                      <a:pt x="12" y="34"/>
                    </a:lnTo>
                    <a:lnTo>
                      <a:pt x="22" y="22"/>
                    </a:lnTo>
                    <a:lnTo>
                      <a:pt x="34" y="14"/>
                    </a:lnTo>
                    <a:lnTo>
                      <a:pt x="46" y="6"/>
                    </a:lnTo>
                    <a:lnTo>
                      <a:pt x="62" y="2"/>
                    </a:lnTo>
                    <a:lnTo>
                      <a:pt x="76" y="0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168" y="2"/>
                    </a:lnTo>
                    <a:lnTo>
                      <a:pt x="182" y="6"/>
                    </a:lnTo>
                    <a:lnTo>
                      <a:pt x="196" y="14"/>
                    </a:lnTo>
                    <a:lnTo>
                      <a:pt x="206" y="22"/>
                    </a:lnTo>
                    <a:lnTo>
                      <a:pt x="216" y="34"/>
                    </a:lnTo>
                    <a:lnTo>
                      <a:pt x="224" y="48"/>
                    </a:lnTo>
                    <a:lnTo>
                      <a:pt x="228" y="62"/>
                    </a:lnTo>
                    <a:lnTo>
                      <a:pt x="230" y="78"/>
                    </a:lnTo>
                    <a:lnTo>
                      <a:pt x="230" y="172"/>
                    </a:lnTo>
                    <a:close/>
                    <a:moveTo>
                      <a:pt x="18" y="154"/>
                    </a:moveTo>
                    <a:lnTo>
                      <a:pt x="212" y="154"/>
                    </a:lnTo>
                    <a:lnTo>
                      <a:pt x="212" y="78"/>
                    </a:lnTo>
                    <a:lnTo>
                      <a:pt x="212" y="78"/>
                    </a:lnTo>
                    <a:lnTo>
                      <a:pt x="210" y="66"/>
                    </a:lnTo>
                    <a:lnTo>
                      <a:pt x="206" y="54"/>
                    </a:lnTo>
                    <a:lnTo>
                      <a:pt x="202" y="44"/>
                    </a:lnTo>
                    <a:lnTo>
                      <a:pt x="194" y="36"/>
                    </a:lnTo>
                    <a:lnTo>
                      <a:pt x="186" y="28"/>
                    </a:lnTo>
                    <a:lnTo>
                      <a:pt x="176" y="22"/>
                    </a:lnTo>
                    <a:lnTo>
                      <a:pt x="164" y="20"/>
                    </a:lnTo>
                    <a:lnTo>
                      <a:pt x="152" y="18"/>
                    </a:lnTo>
                    <a:lnTo>
                      <a:pt x="76" y="18"/>
                    </a:lnTo>
                    <a:lnTo>
                      <a:pt x="76" y="18"/>
                    </a:lnTo>
                    <a:lnTo>
                      <a:pt x="64" y="20"/>
                    </a:lnTo>
                    <a:lnTo>
                      <a:pt x="54" y="22"/>
                    </a:lnTo>
                    <a:lnTo>
                      <a:pt x="44" y="28"/>
                    </a:lnTo>
                    <a:lnTo>
                      <a:pt x="34" y="36"/>
                    </a:lnTo>
                    <a:lnTo>
                      <a:pt x="28" y="44"/>
                    </a:lnTo>
                    <a:lnTo>
                      <a:pt x="22" y="54"/>
                    </a:lnTo>
                    <a:lnTo>
                      <a:pt x="18" y="66"/>
                    </a:lnTo>
                    <a:lnTo>
                      <a:pt x="18" y="78"/>
                    </a:lnTo>
                    <a:lnTo>
                      <a:pt x="18" y="154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Rectangle 75">
                <a:extLst>
                  <a:ext uri="{FF2B5EF4-FFF2-40B4-BE49-F238E27FC236}">
                    <a16:creationId xmlns:a16="http://schemas.microsoft.com/office/drawing/2014/main" id="{F51DD254-50F8-400C-8A51-0D2CBC5FE8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5" y="2292"/>
                <a:ext cx="362" cy="18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Line 76">
                <a:extLst>
                  <a:ext uri="{FF2B5EF4-FFF2-40B4-BE49-F238E27FC236}">
                    <a16:creationId xmlns:a16="http://schemas.microsoft.com/office/drawing/2014/main" id="{5073A998-342D-43C0-89BB-05EAA52F9A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35" y="2180"/>
                <a:ext cx="0" cy="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Line 77">
                <a:extLst>
                  <a:ext uri="{FF2B5EF4-FFF2-40B4-BE49-F238E27FC236}">
                    <a16:creationId xmlns:a16="http://schemas.microsoft.com/office/drawing/2014/main" id="{2F119D54-9031-4FBF-9F17-14A461E79D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35" y="2180"/>
                <a:ext cx="0" cy="0"/>
              </a:xfrm>
              <a:prstGeom prst="line">
                <a:avLst/>
              </a:prstGeom>
              <a:grpFill/>
              <a:ln w="127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Freeform 78">
                <a:extLst>
                  <a:ext uri="{FF2B5EF4-FFF2-40B4-BE49-F238E27FC236}">
                    <a16:creationId xmlns:a16="http://schemas.microsoft.com/office/drawing/2014/main" id="{EBBDE98C-399E-467D-AB23-9E295C5A520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35" y="2010"/>
                <a:ext cx="122" cy="122"/>
              </a:xfrm>
              <a:custGeom>
                <a:avLst/>
                <a:gdLst>
                  <a:gd name="T0" fmla="*/ 62 w 122"/>
                  <a:gd name="T1" fmla="*/ 122 h 122"/>
                  <a:gd name="T2" fmla="*/ 38 w 122"/>
                  <a:gd name="T3" fmla="*/ 118 h 122"/>
                  <a:gd name="T4" fmla="*/ 18 w 122"/>
                  <a:gd name="T5" fmla="*/ 104 h 122"/>
                  <a:gd name="T6" fmla="*/ 4 w 122"/>
                  <a:gd name="T7" fmla="*/ 86 h 122"/>
                  <a:gd name="T8" fmla="*/ 0 w 122"/>
                  <a:gd name="T9" fmla="*/ 62 h 122"/>
                  <a:gd name="T10" fmla="*/ 2 w 122"/>
                  <a:gd name="T11" fmla="*/ 50 h 122"/>
                  <a:gd name="T12" fmla="*/ 10 w 122"/>
                  <a:gd name="T13" fmla="*/ 28 h 122"/>
                  <a:gd name="T14" fmla="*/ 26 w 122"/>
                  <a:gd name="T15" fmla="*/ 10 h 122"/>
                  <a:gd name="T16" fmla="*/ 48 w 122"/>
                  <a:gd name="T17" fmla="*/ 2 h 122"/>
                  <a:gd name="T18" fmla="*/ 62 w 122"/>
                  <a:gd name="T19" fmla="*/ 0 h 122"/>
                  <a:gd name="T20" fmla="*/ 86 w 122"/>
                  <a:gd name="T21" fmla="*/ 6 h 122"/>
                  <a:gd name="T22" fmla="*/ 104 w 122"/>
                  <a:gd name="T23" fmla="*/ 18 h 122"/>
                  <a:gd name="T24" fmla="*/ 118 w 122"/>
                  <a:gd name="T25" fmla="*/ 38 h 122"/>
                  <a:gd name="T26" fmla="*/ 122 w 122"/>
                  <a:gd name="T27" fmla="*/ 62 h 122"/>
                  <a:gd name="T28" fmla="*/ 122 w 122"/>
                  <a:gd name="T29" fmla="*/ 74 h 122"/>
                  <a:gd name="T30" fmla="*/ 112 w 122"/>
                  <a:gd name="T31" fmla="*/ 96 h 122"/>
                  <a:gd name="T32" fmla="*/ 96 w 122"/>
                  <a:gd name="T33" fmla="*/ 112 h 122"/>
                  <a:gd name="T34" fmla="*/ 74 w 122"/>
                  <a:gd name="T35" fmla="*/ 122 h 122"/>
                  <a:gd name="T36" fmla="*/ 62 w 122"/>
                  <a:gd name="T37" fmla="*/ 122 h 122"/>
                  <a:gd name="T38" fmla="*/ 62 w 122"/>
                  <a:gd name="T39" fmla="*/ 18 h 122"/>
                  <a:gd name="T40" fmla="*/ 44 w 122"/>
                  <a:gd name="T41" fmla="*/ 22 h 122"/>
                  <a:gd name="T42" fmla="*/ 30 w 122"/>
                  <a:gd name="T43" fmla="*/ 30 h 122"/>
                  <a:gd name="T44" fmla="*/ 22 w 122"/>
                  <a:gd name="T45" fmla="*/ 44 h 122"/>
                  <a:gd name="T46" fmla="*/ 18 w 122"/>
                  <a:gd name="T47" fmla="*/ 62 h 122"/>
                  <a:gd name="T48" fmla="*/ 18 w 122"/>
                  <a:gd name="T49" fmla="*/ 70 h 122"/>
                  <a:gd name="T50" fmla="*/ 26 w 122"/>
                  <a:gd name="T51" fmla="*/ 86 h 122"/>
                  <a:gd name="T52" fmla="*/ 36 w 122"/>
                  <a:gd name="T53" fmla="*/ 98 h 122"/>
                  <a:gd name="T54" fmla="*/ 52 w 122"/>
                  <a:gd name="T55" fmla="*/ 104 h 122"/>
                  <a:gd name="T56" fmla="*/ 62 w 122"/>
                  <a:gd name="T57" fmla="*/ 104 h 122"/>
                  <a:gd name="T58" fmla="*/ 78 w 122"/>
                  <a:gd name="T59" fmla="*/ 102 h 122"/>
                  <a:gd name="T60" fmla="*/ 92 w 122"/>
                  <a:gd name="T61" fmla="*/ 92 h 122"/>
                  <a:gd name="T62" fmla="*/ 102 w 122"/>
                  <a:gd name="T63" fmla="*/ 78 h 122"/>
                  <a:gd name="T64" fmla="*/ 104 w 122"/>
                  <a:gd name="T65" fmla="*/ 62 h 122"/>
                  <a:gd name="T66" fmla="*/ 104 w 122"/>
                  <a:gd name="T67" fmla="*/ 52 h 122"/>
                  <a:gd name="T68" fmla="*/ 98 w 122"/>
                  <a:gd name="T69" fmla="*/ 38 h 122"/>
                  <a:gd name="T70" fmla="*/ 86 w 122"/>
                  <a:gd name="T71" fmla="*/ 26 h 122"/>
                  <a:gd name="T72" fmla="*/ 70 w 122"/>
                  <a:gd name="T73" fmla="*/ 20 h 122"/>
                  <a:gd name="T74" fmla="*/ 62 w 122"/>
                  <a:gd name="T75" fmla="*/ 18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2" h="122">
                    <a:moveTo>
                      <a:pt x="62" y="122"/>
                    </a:moveTo>
                    <a:lnTo>
                      <a:pt x="62" y="122"/>
                    </a:lnTo>
                    <a:lnTo>
                      <a:pt x="48" y="122"/>
                    </a:lnTo>
                    <a:lnTo>
                      <a:pt x="38" y="118"/>
                    </a:lnTo>
                    <a:lnTo>
                      <a:pt x="26" y="112"/>
                    </a:lnTo>
                    <a:lnTo>
                      <a:pt x="18" y="104"/>
                    </a:lnTo>
                    <a:lnTo>
                      <a:pt x="10" y="96"/>
                    </a:lnTo>
                    <a:lnTo>
                      <a:pt x="4" y="86"/>
                    </a:lnTo>
                    <a:lnTo>
                      <a:pt x="2" y="74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2" y="50"/>
                    </a:lnTo>
                    <a:lnTo>
                      <a:pt x="4" y="38"/>
                    </a:lnTo>
                    <a:lnTo>
                      <a:pt x="10" y="28"/>
                    </a:lnTo>
                    <a:lnTo>
                      <a:pt x="18" y="18"/>
                    </a:lnTo>
                    <a:lnTo>
                      <a:pt x="26" y="10"/>
                    </a:lnTo>
                    <a:lnTo>
                      <a:pt x="38" y="6"/>
                    </a:lnTo>
                    <a:lnTo>
                      <a:pt x="48" y="2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74" y="2"/>
                    </a:lnTo>
                    <a:lnTo>
                      <a:pt x="86" y="6"/>
                    </a:lnTo>
                    <a:lnTo>
                      <a:pt x="96" y="10"/>
                    </a:lnTo>
                    <a:lnTo>
                      <a:pt x="104" y="18"/>
                    </a:lnTo>
                    <a:lnTo>
                      <a:pt x="112" y="28"/>
                    </a:lnTo>
                    <a:lnTo>
                      <a:pt x="118" y="38"/>
                    </a:lnTo>
                    <a:lnTo>
                      <a:pt x="122" y="50"/>
                    </a:lnTo>
                    <a:lnTo>
                      <a:pt x="122" y="62"/>
                    </a:lnTo>
                    <a:lnTo>
                      <a:pt x="122" y="62"/>
                    </a:lnTo>
                    <a:lnTo>
                      <a:pt x="122" y="74"/>
                    </a:lnTo>
                    <a:lnTo>
                      <a:pt x="118" y="86"/>
                    </a:lnTo>
                    <a:lnTo>
                      <a:pt x="112" y="96"/>
                    </a:lnTo>
                    <a:lnTo>
                      <a:pt x="104" y="104"/>
                    </a:lnTo>
                    <a:lnTo>
                      <a:pt x="96" y="112"/>
                    </a:lnTo>
                    <a:lnTo>
                      <a:pt x="86" y="118"/>
                    </a:lnTo>
                    <a:lnTo>
                      <a:pt x="74" y="122"/>
                    </a:lnTo>
                    <a:lnTo>
                      <a:pt x="62" y="122"/>
                    </a:lnTo>
                    <a:lnTo>
                      <a:pt x="62" y="122"/>
                    </a:lnTo>
                    <a:close/>
                    <a:moveTo>
                      <a:pt x="62" y="18"/>
                    </a:moveTo>
                    <a:lnTo>
                      <a:pt x="62" y="18"/>
                    </a:lnTo>
                    <a:lnTo>
                      <a:pt x="52" y="20"/>
                    </a:lnTo>
                    <a:lnTo>
                      <a:pt x="44" y="22"/>
                    </a:lnTo>
                    <a:lnTo>
                      <a:pt x="36" y="26"/>
                    </a:lnTo>
                    <a:lnTo>
                      <a:pt x="30" y="30"/>
                    </a:lnTo>
                    <a:lnTo>
                      <a:pt x="26" y="38"/>
                    </a:lnTo>
                    <a:lnTo>
                      <a:pt x="22" y="44"/>
                    </a:lnTo>
                    <a:lnTo>
                      <a:pt x="18" y="52"/>
                    </a:lnTo>
                    <a:lnTo>
                      <a:pt x="18" y="62"/>
                    </a:lnTo>
                    <a:lnTo>
                      <a:pt x="18" y="62"/>
                    </a:lnTo>
                    <a:lnTo>
                      <a:pt x="18" y="70"/>
                    </a:lnTo>
                    <a:lnTo>
                      <a:pt x="22" y="78"/>
                    </a:lnTo>
                    <a:lnTo>
                      <a:pt x="26" y="86"/>
                    </a:lnTo>
                    <a:lnTo>
                      <a:pt x="30" y="92"/>
                    </a:lnTo>
                    <a:lnTo>
                      <a:pt x="36" y="98"/>
                    </a:lnTo>
                    <a:lnTo>
                      <a:pt x="44" y="102"/>
                    </a:lnTo>
                    <a:lnTo>
                      <a:pt x="52" y="104"/>
                    </a:lnTo>
                    <a:lnTo>
                      <a:pt x="62" y="104"/>
                    </a:lnTo>
                    <a:lnTo>
                      <a:pt x="62" y="104"/>
                    </a:lnTo>
                    <a:lnTo>
                      <a:pt x="70" y="104"/>
                    </a:lnTo>
                    <a:lnTo>
                      <a:pt x="78" y="102"/>
                    </a:lnTo>
                    <a:lnTo>
                      <a:pt x="86" y="98"/>
                    </a:lnTo>
                    <a:lnTo>
                      <a:pt x="92" y="92"/>
                    </a:lnTo>
                    <a:lnTo>
                      <a:pt x="98" y="86"/>
                    </a:lnTo>
                    <a:lnTo>
                      <a:pt x="102" y="78"/>
                    </a:lnTo>
                    <a:lnTo>
                      <a:pt x="104" y="70"/>
                    </a:lnTo>
                    <a:lnTo>
                      <a:pt x="104" y="62"/>
                    </a:lnTo>
                    <a:lnTo>
                      <a:pt x="104" y="62"/>
                    </a:lnTo>
                    <a:lnTo>
                      <a:pt x="104" y="52"/>
                    </a:lnTo>
                    <a:lnTo>
                      <a:pt x="102" y="44"/>
                    </a:lnTo>
                    <a:lnTo>
                      <a:pt x="98" y="38"/>
                    </a:lnTo>
                    <a:lnTo>
                      <a:pt x="92" y="30"/>
                    </a:lnTo>
                    <a:lnTo>
                      <a:pt x="86" y="26"/>
                    </a:lnTo>
                    <a:lnTo>
                      <a:pt x="78" y="22"/>
                    </a:lnTo>
                    <a:lnTo>
                      <a:pt x="70" y="20"/>
                    </a:lnTo>
                    <a:lnTo>
                      <a:pt x="62" y="18"/>
                    </a:lnTo>
                    <a:lnTo>
                      <a:pt x="62" y="1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Freeform 79">
                <a:extLst>
                  <a:ext uri="{FF2B5EF4-FFF2-40B4-BE49-F238E27FC236}">
                    <a16:creationId xmlns:a16="http://schemas.microsoft.com/office/drawing/2014/main" id="{641F2128-D25F-41B4-B6B2-A9754936E81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81" y="1986"/>
                <a:ext cx="122" cy="122"/>
              </a:xfrm>
              <a:custGeom>
                <a:avLst/>
                <a:gdLst>
                  <a:gd name="T0" fmla="*/ 62 w 122"/>
                  <a:gd name="T1" fmla="*/ 122 h 122"/>
                  <a:gd name="T2" fmla="*/ 38 w 122"/>
                  <a:gd name="T3" fmla="*/ 118 h 122"/>
                  <a:gd name="T4" fmla="*/ 18 w 122"/>
                  <a:gd name="T5" fmla="*/ 104 h 122"/>
                  <a:gd name="T6" fmla="*/ 4 w 122"/>
                  <a:gd name="T7" fmla="*/ 86 h 122"/>
                  <a:gd name="T8" fmla="*/ 0 w 122"/>
                  <a:gd name="T9" fmla="*/ 62 h 122"/>
                  <a:gd name="T10" fmla="*/ 2 w 122"/>
                  <a:gd name="T11" fmla="*/ 48 h 122"/>
                  <a:gd name="T12" fmla="*/ 10 w 122"/>
                  <a:gd name="T13" fmla="*/ 26 h 122"/>
                  <a:gd name="T14" fmla="*/ 28 w 122"/>
                  <a:gd name="T15" fmla="*/ 10 h 122"/>
                  <a:gd name="T16" fmla="*/ 48 w 122"/>
                  <a:gd name="T17" fmla="*/ 2 h 122"/>
                  <a:gd name="T18" fmla="*/ 62 w 122"/>
                  <a:gd name="T19" fmla="*/ 0 h 122"/>
                  <a:gd name="T20" fmla="*/ 86 w 122"/>
                  <a:gd name="T21" fmla="*/ 4 h 122"/>
                  <a:gd name="T22" fmla="*/ 104 w 122"/>
                  <a:gd name="T23" fmla="*/ 18 h 122"/>
                  <a:gd name="T24" fmla="*/ 118 w 122"/>
                  <a:gd name="T25" fmla="*/ 38 h 122"/>
                  <a:gd name="T26" fmla="*/ 122 w 122"/>
                  <a:gd name="T27" fmla="*/ 62 h 122"/>
                  <a:gd name="T28" fmla="*/ 122 w 122"/>
                  <a:gd name="T29" fmla="*/ 74 h 122"/>
                  <a:gd name="T30" fmla="*/ 112 w 122"/>
                  <a:gd name="T31" fmla="*/ 96 h 122"/>
                  <a:gd name="T32" fmla="*/ 96 w 122"/>
                  <a:gd name="T33" fmla="*/ 112 h 122"/>
                  <a:gd name="T34" fmla="*/ 74 w 122"/>
                  <a:gd name="T35" fmla="*/ 122 h 122"/>
                  <a:gd name="T36" fmla="*/ 62 w 122"/>
                  <a:gd name="T37" fmla="*/ 122 h 122"/>
                  <a:gd name="T38" fmla="*/ 62 w 122"/>
                  <a:gd name="T39" fmla="*/ 18 h 122"/>
                  <a:gd name="T40" fmla="*/ 44 w 122"/>
                  <a:gd name="T41" fmla="*/ 22 h 122"/>
                  <a:gd name="T42" fmla="*/ 30 w 122"/>
                  <a:gd name="T43" fmla="*/ 30 h 122"/>
                  <a:gd name="T44" fmla="*/ 22 w 122"/>
                  <a:gd name="T45" fmla="*/ 44 h 122"/>
                  <a:gd name="T46" fmla="*/ 18 w 122"/>
                  <a:gd name="T47" fmla="*/ 62 h 122"/>
                  <a:gd name="T48" fmla="*/ 18 w 122"/>
                  <a:gd name="T49" fmla="*/ 70 h 122"/>
                  <a:gd name="T50" fmla="*/ 26 w 122"/>
                  <a:gd name="T51" fmla="*/ 86 h 122"/>
                  <a:gd name="T52" fmla="*/ 38 w 122"/>
                  <a:gd name="T53" fmla="*/ 98 h 122"/>
                  <a:gd name="T54" fmla="*/ 52 w 122"/>
                  <a:gd name="T55" fmla="*/ 104 h 122"/>
                  <a:gd name="T56" fmla="*/ 62 w 122"/>
                  <a:gd name="T57" fmla="*/ 104 h 122"/>
                  <a:gd name="T58" fmla="*/ 78 w 122"/>
                  <a:gd name="T59" fmla="*/ 102 h 122"/>
                  <a:gd name="T60" fmla="*/ 92 w 122"/>
                  <a:gd name="T61" fmla="*/ 92 h 122"/>
                  <a:gd name="T62" fmla="*/ 102 w 122"/>
                  <a:gd name="T63" fmla="*/ 78 h 122"/>
                  <a:gd name="T64" fmla="*/ 104 w 122"/>
                  <a:gd name="T65" fmla="*/ 62 h 122"/>
                  <a:gd name="T66" fmla="*/ 104 w 122"/>
                  <a:gd name="T67" fmla="*/ 52 h 122"/>
                  <a:gd name="T68" fmla="*/ 98 w 122"/>
                  <a:gd name="T69" fmla="*/ 38 h 122"/>
                  <a:gd name="T70" fmla="*/ 86 w 122"/>
                  <a:gd name="T71" fmla="*/ 26 h 122"/>
                  <a:gd name="T72" fmla="*/ 70 w 122"/>
                  <a:gd name="T73" fmla="*/ 18 h 122"/>
                  <a:gd name="T74" fmla="*/ 62 w 122"/>
                  <a:gd name="T75" fmla="*/ 18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2" h="122">
                    <a:moveTo>
                      <a:pt x="62" y="122"/>
                    </a:moveTo>
                    <a:lnTo>
                      <a:pt x="62" y="122"/>
                    </a:lnTo>
                    <a:lnTo>
                      <a:pt x="48" y="122"/>
                    </a:lnTo>
                    <a:lnTo>
                      <a:pt x="38" y="118"/>
                    </a:lnTo>
                    <a:lnTo>
                      <a:pt x="28" y="112"/>
                    </a:lnTo>
                    <a:lnTo>
                      <a:pt x="18" y="104"/>
                    </a:lnTo>
                    <a:lnTo>
                      <a:pt x="10" y="96"/>
                    </a:lnTo>
                    <a:lnTo>
                      <a:pt x="4" y="86"/>
                    </a:lnTo>
                    <a:lnTo>
                      <a:pt x="2" y="74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2" y="48"/>
                    </a:lnTo>
                    <a:lnTo>
                      <a:pt x="4" y="38"/>
                    </a:lnTo>
                    <a:lnTo>
                      <a:pt x="10" y="26"/>
                    </a:lnTo>
                    <a:lnTo>
                      <a:pt x="18" y="18"/>
                    </a:lnTo>
                    <a:lnTo>
                      <a:pt x="28" y="10"/>
                    </a:lnTo>
                    <a:lnTo>
                      <a:pt x="38" y="4"/>
                    </a:lnTo>
                    <a:lnTo>
                      <a:pt x="48" y="2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74" y="2"/>
                    </a:lnTo>
                    <a:lnTo>
                      <a:pt x="86" y="4"/>
                    </a:lnTo>
                    <a:lnTo>
                      <a:pt x="96" y="10"/>
                    </a:lnTo>
                    <a:lnTo>
                      <a:pt x="104" y="18"/>
                    </a:lnTo>
                    <a:lnTo>
                      <a:pt x="112" y="26"/>
                    </a:lnTo>
                    <a:lnTo>
                      <a:pt x="118" y="38"/>
                    </a:lnTo>
                    <a:lnTo>
                      <a:pt x="122" y="48"/>
                    </a:lnTo>
                    <a:lnTo>
                      <a:pt x="122" y="62"/>
                    </a:lnTo>
                    <a:lnTo>
                      <a:pt x="122" y="62"/>
                    </a:lnTo>
                    <a:lnTo>
                      <a:pt x="122" y="74"/>
                    </a:lnTo>
                    <a:lnTo>
                      <a:pt x="118" y="86"/>
                    </a:lnTo>
                    <a:lnTo>
                      <a:pt x="112" y="96"/>
                    </a:lnTo>
                    <a:lnTo>
                      <a:pt x="104" y="104"/>
                    </a:lnTo>
                    <a:lnTo>
                      <a:pt x="96" y="112"/>
                    </a:lnTo>
                    <a:lnTo>
                      <a:pt x="86" y="118"/>
                    </a:lnTo>
                    <a:lnTo>
                      <a:pt x="74" y="122"/>
                    </a:lnTo>
                    <a:lnTo>
                      <a:pt x="62" y="122"/>
                    </a:lnTo>
                    <a:lnTo>
                      <a:pt x="62" y="122"/>
                    </a:lnTo>
                    <a:close/>
                    <a:moveTo>
                      <a:pt x="62" y="18"/>
                    </a:moveTo>
                    <a:lnTo>
                      <a:pt x="62" y="18"/>
                    </a:lnTo>
                    <a:lnTo>
                      <a:pt x="52" y="18"/>
                    </a:lnTo>
                    <a:lnTo>
                      <a:pt x="44" y="22"/>
                    </a:lnTo>
                    <a:lnTo>
                      <a:pt x="38" y="26"/>
                    </a:lnTo>
                    <a:lnTo>
                      <a:pt x="30" y="30"/>
                    </a:lnTo>
                    <a:lnTo>
                      <a:pt x="26" y="38"/>
                    </a:lnTo>
                    <a:lnTo>
                      <a:pt x="22" y="44"/>
                    </a:lnTo>
                    <a:lnTo>
                      <a:pt x="18" y="52"/>
                    </a:lnTo>
                    <a:lnTo>
                      <a:pt x="18" y="62"/>
                    </a:lnTo>
                    <a:lnTo>
                      <a:pt x="18" y="62"/>
                    </a:lnTo>
                    <a:lnTo>
                      <a:pt x="18" y="70"/>
                    </a:lnTo>
                    <a:lnTo>
                      <a:pt x="22" y="78"/>
                    </a:lnTo>
                    <a:lnTo>
                      <a:pt x="26" y="86"/>
                    </a:lnTo>
                    <a:lnTo>
                      <a:pt x="30" y="92"/>
                    </a:lnTo>
                    <a:lnTo>
                      <a:pt x="38" y="98"/>
                    </a:lnTo>
                    <a:lnTo>
                      <a:pt x="44" y="102"/>
                    </a:lnTo>
                    <a:lnTo>
                      <a:pt x="52" y="104"/>
                    </a:lnTo>
                    <a:lnTo>
                      <a:pt x="62" y="104"/>
                    </a:lnTo>
                    <a:lnTo>
                      <a:pt x="62" y="104"/>
                    </a:lnTo>
                    <a:lnTo>
                      <a:pt x="70" y="104"/>
                    </a:lnTo>
                    <a:lnTo>
                      <a:pt x="78" y="102"/>
                    </a:lnTo>
                    <a:lnTo>
                      <a:pt x="86" y="98"/>
                    </a:lnTo>
                    <a:lnTo>
                      <a:pt x="92" y="92"/>
                    </a:lnTo>
                    <a:lnTo>
                      <a:pt x="98" y="86"/>
                    </a:lnTo>
                    <a:lnTo>
                      <a:pt x="102" y="78"/>
                    </a:lnTo>
                    <a:lnTo>
                      <a:pt x="104" y="70"/>
                    </a:lnTo>
                    <a:lnTo>
                      <a:pt x="104" y="62"/>
                    </a:lnTo>
                    <a:lnTo>
                      <a:pt x="104" y="62"/>
                    </a:lnTo>
                    <a:lnTo>
                      <a:pt x="104" y="52"/>
                    </a:lnTo>
                    <a:lnTo>
                      <a:pt x="102" y="44"/>
                    </a:lnTo>
                    <a:lnTo>
                      <a:pt x="98" y="38"/>
                    </a:lnTo>
                    <a:lnTo>
                      <a:pt x="92" y="30"/>
                    </a:lnTo>
                    <a:lnTo>
                      <a:pt x="86" y="26"/>
                    </a:lnTo>
                    <a:lnTo>
                      <a:pt x="78" y="22"/>
                    </a:lnTo>
                    <a:lnTo>
                      <a:pt x="70" y="18"/>
                    </a:lnTo>
                    <a:lnTo>
                      <a:pt x="62" y="18"/>
                    </a:lnTo>
                    <a:lnTo>
                      <a:pt x="62" y="1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Freeform 80">
                <a:extLst>
                  <a:ext uri="{FF2B5EF4-FFF2-40B4-BE49-F238E27FC236}">
                    <a16:creationId xmlns:a16="http://schemas.microsoft.com/office/drawing/2014/main" id="{BF1BD9BE-A3F5-42F2-944C-B823A5E0650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821" y="2010"/>
                <a:ext cx="122" cy="122"/>
              </a:xfrm>
              <a:custGeom>
                <a:avLst/>
                <a:gdLst>
                  <a:gd name="T0" fmla="*/ 62 w 122"/>
                  <a:gd name="T1" fmla="*/ 122 h 122"/>
                  <a:gd name="T2" fmla="*/ 38 w 122"/>
                  <a:gd name="T3" fmla="*/ 118 h 122"/>
                  <a:gd name="T4" fmla="*/ 18 w 122"/>
                  <a:gd name="T5" fmla="*/ 104 h 122"/>
                  <a:gd name="T6" fmla="*/ 6 w 122"/>
                  <a:gd name="T7" fmla="*/ 86 h 122"/>
                  <a:gd name="T8" fmla="*/ 0 w 122"/>
                  <a:gd name="T9" fmla="*/ 62 h 122"/>
                  <a:gd name="T10" fmla="*/ 2 w 122"/>
                  <a:gd name="T11" fmla="*/ 50 h 122"/>
                  <a:gd name="T12" fmla="*/ 10 w 122"/>
                  <a:gd name="T13" fmla="*/ 28 h 122"/>
                  <a:gd name="T14" fmla="*/ 28 w 122"/>
                  <a:gd name="T15" fmla="*/ 10 h 122"/>
                  <a:gd name="T16" fmla="*/ 50 w 122"/>
                  <a:gd name="T17" fmla="*/ 2 h 122"/>
                  <a:gd name="T18" fmla="*/ 62 w 122"/>
                  <a:gd name="T19" fmla="*/ 0 h 122"/>
                  <a:gd name="T20" fmla="*/ 86 w 122"/>
                  <a:gd name="T21" fmla="*/ 6 h 122"/>
                  <a:gd name="T22" fmla="*/ 104 w 122"/>
                  <a:gd name="T23" fmla="*/ 18 h 122"/>
                  <a:gd name="T24" fmla="*/ 118 w 122"/>
                  <a:gd name="T25" fmla="*/ 38 h 122"/>
                  <a:gd name="T26" fmla="*/ 122 w 122"/>
                  <a:gd name="T27" fmla="*/ 62 h 122"/>
                  <a:gd name="T28" fmla="*/ 122 w 122"/>
                  <a:gd name="T29" fmla="*/ 74 h 122"/>
                  <a:gd name="T30" fmla="*/ 112 w 122"/>
                  <a:gd name="T31" fmla="*/ 96 h 122"/>
                  <a:gd name="T32" fmla="*/ 96 w 122"/>
                  <a:gd name="T33" fmla="*/ 112 h 122"/>
                  <a:gd name="T34" fmla="*/ 74 w 122"/>
                  <a:gd name="T35" fmla="*/ 122 h 122"/>
                  <a:gd name="T36" fmla="*/ 62 w 122"/>
                  <a:gd name="T37" fmla="*/ 122 h 122"/>
                  <a:gd name="T38" fmla="*/ 62 w 122"/>
                  <a:gd name="T39" fmla="*/ 18 h 122"/>
                  <a:gd name="T40" fmla="*/ 44 w 122"/>
                  <a:gd name="T41" fmla="*/ 22 h 122"/>
                  <a:gd name="T42" fmla="*/ 30 w 122"/>
                  <a:gd name="T43" fmla="*/ 30 h 122"/>
                  <a:gd name="T44" fmla="*/ 22 w 122"/>
                  <a:gd name="T45" fmla="*/ 44 h 122"/>
                  <a:gd name="T46" fmla="*/ 18 w 122"/>
                  <a:gd name="T47" fmla="*/ 62 h 122"/>
                  <a:gd name="T48" fmla="*/ 20 w 122"/>
                  <a:gd name="T49" fmla="*/ 70 h 122"/>
                  <a:gd name="T50" fmla="*/ 26 w 122"/>
                  <a:gd name="T51" fmla="*/ 86 h 122"/>
                  <a:gd name="T52" fmla="*/ 38 w 122"/>
                  <a:gd name="T53" fmla="*/ 98 h 122"/>
                  <a:gd name="T54" fmla="*/ 52 w 122"/>
                  <a:gd name="T55" fmla="*/ 104 h 122"/>
                  <a:gd name="T56" fmla="*/ 62 w 122"/>
                  <a:gd name="T57" fmla="*/ 104 h 122"/>
                  <a:gd name="T58" fmla="*/ 78 w 122"/>
                  <a:gd name="T59" fmla="*/ 102 h 122"/>
                  <a:gd name="T60" fmla="*/ 92 w 122"/>
                  <a:gd name="T61" fmla="*/ 92 h 122"/>
                  <a:gd name="T62" fmla="*/ 102 w 122"/>
                  <a:gd name="T63" fmla="*/ 78 h 122"/>
                  <a:gd name="T64" fmla="*/ 104 w 122"/>
                  <a:gd name="T65" fmla="*/ 62 h 122"/>
                  <a:gd name="T66" fmla="*/ 104 w 122"/>
                  <a:gd name="T67" fmla="*/ 52 h 122"/>
                  <a:gd name="T68" fmla="*/ 98 w 122"/>
                  <a:gd name="T69" fmla="*/ 38 h 122"/>
                  <a:gd name="T70" fmla="*/ 86 w 122"/>
                  <a:gd name="T71" fmla="*/ 26 h 122"/>
                  <a:gd name="T72" fmla="*/ 70 w 122"/>
                  <a:gd name="T73" fmla="*/ 20 h 122"/>
                  <a:gd name="T74" fmla="*/ 62 w 122"/>
                  <a:gd name="T75" fmla="*/ 18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2" h="122">
                    <a:moveTo>
                      <a:pt x="62" y="122"/>
                    </a:moveTo>
                    <a:lnTo>
                      <a:pt x="62" y="122"/>
                    </a:lnTo>
                    <a:lnTo>
                      <a:pt x="50" y="122"/>
                    </a:lnTo>
                    <a:lnTo>
                      <a:pt x="38" y="118"/>
                    </a:lnTo>
                    <a:lnTo>
                      <a:pt x="28" y="112"/>
                    </a:lnTo>
                    <a:lnTo>
                      <a:pt x="18" y="104"/>
                    </a:lnTo>
                    <a:lnTo>
                      <a:pt x="10" y="96"/>
                    </a:lnTo>
                    <a:lnTo>
                      <a:pt x="6" y="86"/>
                    </a:lnTo>
                    <a:lnTo>
                      <a:pt x="2" y="74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2" y="50"/>
                    </a:lnTo>
                    <a:lnTo>
                      <a:pt x="6" y="38"/>
                    </a:lnTo>
                    <a:lnTo>
                      <a:pt x="10" y="28"/>
                    </a:lnTo>
                    <a:lnTo>
                      <a:pt x="18" y="18"/>
                    </a:lnTo>
                    <a:lnTo>
                      <a:pt x="28" y="10"/>
                    </a:lnTo>
                    <a:lnTo>
                      <a:pt x="38" y="6"/>
                    </a:lnTo>
                    <a:lnTo>
                      <a:pt x="50" y="2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74" y="2"/>
                    </a:lnTo>
                    <a:lnTo>
                      <a:pt x="86" y="6"/>
                    </a:lnTo>
                    <a:lnTo>
                      <a:pt x="96" y="10"/>
                    </a:lnTo>
                    <a:lnTo>
                      <a:pt x="104" y="18"/>
                    </a:lnTo>
                    <a:lnTo>
                      <a:pt x="112" y="28"/>
                    </a:lnTo>
                    <a:lnTo>
                      <a:pt x="118" y="38"/>
                    </a:lnTo>
                    <a:lnTo>
                      <a:pt x="122" y="50"/>
                    </a:lnTo>
                    <a:lnTo>
                      <a:pt x="122" y="62"/>
                    </a:lnTo>
                    <a:lnTo>
                      <a:pt x="122" y="62"/>
                    </a:lnTo>
                    <a:lnTo>
                      <a:pt x="122" y="74"/>
                    </a:lnTo>
                    <a:lnTo>
                      <a:pt x="118" y="86"/>
                    </a:lnTo>
                    <a:lnTo>
                      <a:pt x="112" y="96"/>
                    </a:lnTo>
                    <a:lnTo>
                      <a:pt x="104" y="104"/>
                    </a:lnTo>
                    <a:lnTo>
                      <a:pt x="96" y="112"/>
                    </a:lnTo>
                    <a:lnTo>
                      <a:pt x="86" y="118"/>
                    </a:lnTo>
                    <a:lnTo>
                      <a:pt x="74" y="122"/>
                    </a:lnTo>
                    <a:lnTo>
                      <a:pt x="62" y="122"/>
                    </a:lnTo>
                    <a:lnTo>
                      <a:pt x="62" y="122"/>
                    </a:lnTo>
                    <a:close/>
                    <a:moveTo>
                      <a:pt x="62" y="18"/>
                    </a:moveTo>
                    <a:lnTo>
                      <a:pt x="62" y="18"/>
                    </a:lnTo>
                    <a:lnTo>
                      <a:pt x="52" y="20"/>
                    </a:lnTo>
                    <a:lnTo>
                      <a:pt x="44" y="22"/>
                    </a:lnTo>
                    <a:lnTo>
                      <a:pt x="38" y="26"/>
                    </a:lnTo>
                    <a:lnTo>
                      <a:pt x="30" y="30"/>
                    </a:lnTo>
                    <a:lnTo>
                      <a:pt x="26" y="38"/>
                    </a:lnTo>
                    <a:lnTo>
                      <a:pt x="22" y="44"/>
                    </a:lnTo>
                    <a:lnTo>
                      <a:pt x="20" y="52"/>
                    </a:lnTo>
                    <a:lnTo>
                      <a:pt x="18" y="62"/>
                    </a:lnTo>
                    <a:lnTo>
                      <a:pt x="18" y="62"/>
                    </a:lnTo>
                    <a:lnTo>
                      <a:pt x="20" y="70"/>
                    </a:lnTo>
                    <a:lnTo>
                      <a:pt x="22" y="78"/>
                    </a:lnTo>
                    <a:lnTo>
                      <a:pt x="26" y="86"/>
                    </a:lnTo>
                    <a:lnTo>
                      <a:pt x="30" y="92"/>
                    </a:lnTo>
                    <a:lnTo>
                      <a:pt x="38" y="98"/>
                    </a:lnTo>
                    <a:lnTo>
                      <a:pt x="44" y="102"/>
                    </a:lnTo>
                    <a:lnTo>
                      <a:pt x="52" y="104"/>
                    </a:lnTo>
                    <a:lnTo>
                      <a:pt x="62" y="104"/>
                    </a:lnTo>
                    <a:lnTo>
                      <a:pt x="62" y="104"/>
                    </a:lnTo>
                    <a:lnTo>
                      <a:pt x="70" y="104"/>
                    </a:lnTo>
                    <a:lnTo>
                      <a:pt x="78" y="102"/>
                    </a:lnTo>
                    <a:lnTo>
                      <a:pt x="86" y="98"/>
                    </a:lnTo>
                    <a:lnTo>
                      <a:pt x="92" y="92"/>
                    </a:lnTo>
                    <a:lnTo>
                      <a:pt x="98" y="86"/>
                    </a:lnTo>
                    <a:lnTo>
                      <a:pt x="102" y="78"/>
                    </a:lnTo>
                    <a:lnTo>
                      <a:pt x="104" y="70"/>
                    </a:lnTo>
                    <a:lnTo>
                      <a:pt x="104" y="62"/>
                    </a:lnTo>
                    <a:lnTo>
                      <a:pt x="104" y="62"/>
                    </a:lnTo>
                    <a:lnTo>
                      <a:pt x="104" y="52"/>
                    </a:lnTo>
                    <a:lnTo>
                      <a:pt x="102" y="44"/>
                    </a:lnTo>
                    <a:lnTo>
                      <a:pt x="98" y="38"/>
                    </a:lnTo>
                    <a:lnTo>
                      <a:pt x="92" y="30"/>
                    </a:lnTo>
                    <a:lnTo>
                      <a:pt x="86" y="26"/>
                    </a:lnTo>
                    <a:lnTo>
                      <a:pt x="78" y="22"/>
                    </a:lnTo>
                    <a:lnTo>
                      <a:pt x="70" y="20"/>
                    </a:lnTo>
                    <a:lnTo>
                      <a:pt x="62" y="18"/>
                    </a:lnTo>
                    <a:lnTo>
                      <a:pt x="62" y="1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Freeform 81">
                <a:extLst>
                  <a:ext uri="{FF2B5EF4-FFF2-40B4-BE49-F238E27FC236}">
                    <a16:creationId xmlns:a16="http://schemas.microsoft.com/office/drawing/2014/main" id="{7B53E39F-6669-42CA-8B8C-0D2418D4F7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1" y="2226"/>
                <a:ext cx="184" cy="242"/>
              </a:xfrm>
              <a:custGeom>
                <a:avLst/>
                <a:gdLst>
                  <a:gd name="T0" fmla="*/ 184 w 184"/>
                  <a:gd name="T1" fmla="*/ 242 h 242"/>
                  <a:gd name="T2" fmla="*/ 70 w 184"/>
                  <a:gd name="T3" fmla="*/ 242 h 242"/>
                  <a:gd name="T4" fmla="*/ 70 w 184"/>
                  <a:gd name="T5" fmla="*/ 242 h 242"/>
                  <a:gd name="T6" fmla="*/ 56 w 184"/>
                  <a:gd name="T7" fmla="*/ 240 h 242"/>
                  <a:gd name="T8" fmla="*/ 44 w 184"/>
                  <a:gd name="T9" fmla="*/ 236 h 242"/>
                  <a:gd name="T10" fmla="*/ 32 w 184"/>
                  <a:gd name="T11" fmla="*/ 230 h 242"/>
                  <a:gd name="T12" fmla="*/ 22 w 184"/>
                  <a:gd name="T13" fmla="*/ 222 h 242"/>
                  <a:gd name="T14" fmla="*/ 12 w 184"/>
                  <a:gd name="T15" fmla="*/ 212 h 242"/>
                  <a:gd name="T16" fmla="*/ 6 w 184"/>
                  <a:gd name="T17" fmla="*/ 200 h 242"/>
                  <a:gd name="T18" fmla="*/ 2 w 184"/>
                  <a:gd name="T19" fmla="*/ 186 h 242"/>
                  <a:gd name="T20" fmla="*/ 0 w 184"/>
                  <a:gd name="T21" fmla="*/ 172 h 242"/>
                  <a:gd name="T22" fmla="*/ 0 w 184"/>
                  <a:gd name="T23" fmla="*/ 0 h 242"/>
                  <a:gd name="T24" fmla="*/ 18 w 184"/>
                  <a:gd name="T25" fmla="*/ 0 h 242"/>
                  <a:gd name="T26" fmla="*/ 18 w 184"/>
                  <a:gd name="T27" fmla="*/ 172 h 242"/>
                  <a:gd name="T28" fmla="*/ 18 w 184"/>
                  <a:gd name="T29" fmla="*/ 172 h 242"/>
                  <a:gd name="T30" fmla="*/ 20 w 184"/>
                  <a:gd name="T31" fmla="*/ 182 h 242"/>
                  <a:gd name="T32" fmla="*/ 22 w 184"/>
                  <a:gd name="T33" fmla="*/ 192 h 242"/>
                  <a:gd name="T34" fmla="*/ 28 w 184"/>
                  <a:gd name="T35" fmla="*/ 202 h 242"/>
                  <a:gd name="T36" fmla="*/ 34 w 184"/>
                  <a:gd name="T37" fmla="*/ 208 h 242"/>
                  <a:gd name="T38" fmla="*/ 42 w 184"/>
                  <a:gd name="T39" fmla="*/ 216 h 242"/>
                  <a:gd name="T40" fmla="*/ 50 w 184"/>
                  <a:gd name="T41" fmla="*/ 220 h 242"/>
                  <a:gd name="T42" fmla="*/ 60 w 184"/>
                  <a:gd name="T43" fmla="*/ 224 h 242"/>
                  <a:gd name="T44" fmla="*/ 70 w 184"/>
                  <a:gd name="T45" fmla="*/ 224 h 242"/>
                  <a:gd name="T46" fmla="*/ 184 w 184"/>
                  <a:gd name="T47" fmla="*/ 224 h 242"/>
                  <a:gd name="T48" fmla="*/ 184 w 184"/>
                  <a:gd name="T49" fmla="*/ 242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84" h="242">
                    <a:moveTo>
                      <a:pt x="184" y="242"/>
                    </a:moveTo>
                    <a:lnTo>
                      <a:pt x="70" y="242"/>
                    </a:lnTo>
                    <a:lnTo>
                      <a:pt x="70" y="242"/>
                    </a:lnTo>
                    <a:lnTo>
                      <a:pt x="56" y="240"/>
                    </a:lnTo>
                    <a:lnTo>
                      <a:pt x="44" y="236"/>
                    </a:lnTo>
                    <a:lnTo>
                      <a:pt x="32" y="230"/>
                    </a:lnTo>
                    <a:lnTo>
                      <a:pt x="22" y="222"/>
                    </a:lnTo>
                    <a:lnTo>
                      <a:pt x="12" y="212"/>
                    </a:lnTo>
                    <a:lnTo>
                      <a:pt x="6" y="200"/>
                    </a:lnTo>
                    <a:lnTo>
                      <a:pt x="2" y="186"/>
                    </a:lnTo>
                    <a:lnTo>
                      <a:pt x="0" y="172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172"/>
                    </a:lnTo>
                    <a:lnTo>
                      <a:pt x="18" y="172"/>
                    </a:lnTo>
                    <a:lnTo>
                      <a:pt x="20" y="182"/>
                    </a:lnTo>
                    <a:lnTo>
                      <a:pt x="22" y="192"/>
                    </a:lnTo>
                    <a:lnTo>
                      <a:pt x="28" y="202"/>
                    </a:lnTo>
                    <a:lnTo>
                      <a:pt x="34" y="208"/>
                    </a:lnTo>
                    <a:lnTo>
                      <a:pt x="42" y="216"/>
                    </a:lnTo>
                    <a:lnTo>
                      <a:pt x="50" y="220"/>
                    </a:lnTo>
                    <a:lnTo>
                      <a:pt x="60" y="224"/>
                    </a:lnTo>
                    <a:lnTo>
                      <a:pt x="70" y="224"/>
                    </a:lnTo>
                    <a:lnTo>
                      <a:pt x="184" y="224"/>
                    </a:lnTo>
                    <a:lnTo>
                      <a:pt x="184" y="242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Rectangle 82">
                <a:extLst>
                  <a:ext uri="{FF2B5EF4-FFF2-40B4-BE49-F238E27FC236}">
                    <a16:creationId xmlns:a16="http://schemas.microsoft.com/office/drawing/2014/main" id="{130530A7-5499-42D0-96F6-4EEBE745AA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7" y="2460"/>
                <a:ext cx="18" cy="136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Rectangle 83">
                <a:extLst>
                  <a:ext uri="{FF2B5EF4-FFF2-40B4-BE49-F238E27FC236}">
                    <a16:creationId xmlns:a16="http://schemas.microsoft.com/office/drawing/2014/main" id="{D3B1DFE8-B946-4B8D-83F6-FE53D6044C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3" y="2588"/>
                <a:ext cx="126" cy="18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Freeform 84">
                <a:extLst>
                  <a:ext uri="{FF2B5EF4-FFF2-40B4-BE49-F238E27FC236}">
                    <a16:creationId xmlns:a16="http://schemas.microsoft.com/office/drawing/2014/main" id="{AE97D1F2-A86F-475D-8A67-E2A2B55355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1" y="2226"/>
                <a:ext cx="186" cy="242"/>
              </a:xfrm>
              <a:custGeom>
                <a:avLst/>
                <a:gdLst>
                  <a:gd name="T0" fmla="*/ 116 w 186"/>
                  <a:gd name="T1" fmla="*/ 242 h 242"/>
                  <a:gd name="T2" fmla="*/ 0 w 186"/>
                  <a:gd name="T3" fmla="*/ 242 h 242"/>
                  <a:gd name="T4" fmla="*/ 0 w 186"/>
                  <a:gd name="T5" fmla="*/ 224 h 242"/>
                  <a:gd name="T6" fmla="*/ 116 w 186"/>
                  <a:gd name="T7" fmla="*/ 224 h 242"/>
                  <a:gd name="T8" fmla="*/ 116 w 186"/>
                  <a:gd name="T9" fmla="*/ 224 h 242"/>
                  <a:gd name="T10" fmla="*/ 126 w 186"/>
                  <a:gd name="T11" fmla="*/ 224 h 242"/>
                  <a:gd name="T12" fmla="*/ 136 w 186"/>
                  <a:gd name="T13" fmla="*/ 220 h 242"/>
                  <a:gd name="T14" fmla="*/ 144 w 186"/>
                  <a:gd name="T15" fmla="*/ 216 h 242"/>
                  <a:gd name="T16" fmla="*/ 152 w 186"/>
                  <a:gd name="T17" fmla="*/ 208 h 242"/>
                  <a:gd name="T18" fmla="*/ 158 w 186"/>
                  <a:gd name="T19" fmla="*/ 202 h 242"/>
                  <a:gd name="T20" fmla="*/ 162 w 186"/>
                  <a:gd name="T21" fmla="*/ 192 h 242"/>
                  <a:gd name="T22" fmla="*/ 166 w 186"/>
                  <a:gd name="T23" fmla="*/ 182 h 242"/>
                  <a:gd name="T24" fmla="*/ 168 w 186"/>
                  <a:gd name="T25" fmla="*/ 172 h 242"/>
                  <a:gd name="T26" fmla="*/ 168 w 186"/>
                  <a:gd name="T27" fmla="*/ 0 h 242"/>
                  <a:gd name="T28" fmla="*/ 186 w 186"/>
                  <a:gd name="T29" fmla="*/ 0 h 242"/>
                  <a:gd name="T30" fmla="*/ 186 w 186"/>
                  <a:gd name="T31" fmla="*/ 172 h 242"/>
                  <a:gd name="T32" fmla="*/ 186 w 186"/>
                  <a:gd name="T33" fmla="*/ 172 h 242"/>
                  <a:gd name="T34" fmla="*/ 184 w 186"/>
                  <a:gd name="T35" fmla="*/ 186 h 242"/>
                  <a:gd name="T36" fmla="*/ 180 w 186"/>
                  <a:gd name="T37" fmla="*/ 200 h 242"/>
                  <a:gd name="T38" fmla="*/ 174 w 186"/>
                  <a:gd name="T39" fmla="*/ 212 h 242"/>
                  <a:gd name="T40" fmla="*/ 164 w 186"/>
                  <a:gd name="T41" fmla="*/ 222 h 242"/>
                  <a:gd name="T42" fmla="*/ 154 w 186"/>
                  <a:gd name="T43" fmla="*/ 230 h 242"/>
                  <a:gd name="T44" fmla="*/ 142 w 186"/>
                  <a:gd name="T45" fmla="*/ 236 h 242"/>
                  <a:gd name="T46" fmla="*/ 130 w 186"/>
                  <a:gd name="T47" fmla="*/ 240 h 242"/>
                  <a:gd name="T48" fmla="*/ 116 w 186"/>
                  <a:gd name="T49" fmla="*/ 242 h 242"/>
                  <a:gd name="T50" fmla="*/ 116 w 186"/>
                  <a:gd name="T51" fmla="*/ 242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86" h="242">
                    <a:moveTo>
                      <a:pt x="116" y="242"/>
                    </a:moveTo>
                    <a:lnTo>
                      <a:pt x="0" y="242"/>
                    </a:lnTo>
                    <a:lnTo>
                      <a:pt x="0" y="224"/>
                    </a:lnTo>
                    <a:lnTo>
                      <a:pt x="116" y="224"/>
                    </a:lnTo>
                    <a:lnTo>
                      <a:pt x="116" y="224"/>
                    </a:lnTo>
                    <a:lnTo>
                      <a:pt x="126" y="224"/>
                    </a:lnTo>
                    <a:lnTo>
                      <a:pt x="136" y="220"/>
                    </a:lnTo>
                    <a:lnTo>
                      <a:pt x="144" y="216"/>
                    </a:lnTo>
                    <a:lnTo>
                      <a:pt x="152" y="208"/>
                    </a:lnTo>
                    <a:lnTo>
                      <a:pt x="158" y="202"/>
                    </a:lnTo>
                    <a:lnTo>
                      <a:pt x="162" y="192"/>
                    </a:lnTo>
                    <a:lnTo>
                      <a:pt x="166" y="182"/>
                    </a:lnTo>
                    <a:lnTo>
                      <a:pt x="168" y="172"/>
                    </a:lnTo>
                    <a:lnTo>
                      <a:pt x="168" y="0"/>
                    </a:lnTo>
                    <a:lnTo>
                      <a:pt x="186" y="0"/>
                    </a:lnTo>
                    <a:lnTo>
                      <a:pt x="186" y="172"/>
                    </a:lnTo>
                    <a:lnTo>
                      <a:pt x="186" y="172"/>
                    </a:lnTo>
                    <a:lnTo>
                      <a:pt x="184" y="186"/>
                    </a:lnTo>
                    <a:lnTo>
                      <a:pt x="180" y="200"/>
                    </a:lnTo>
                    <a:lnTo>
                      <a:pt x="174" y="212"/>
                    </a:lnTo>
                    <a:lnTo>
                      <a:pt x="164" y="222"/>
                    </a:lnTo>
                    <a:lnTo>
                      <a:pt x="154" y="230"/>
                    </a:lnTo>
                    <a:lnTo>
                      <a:pt x="142" y="236"/>
                    </a:lnTo>
                    <a:lnTo>
                      <a:pt x="130" y="240"/>
                    </a:lnTo>
                    <a:lnTo>
                      <a:pt x="116" y="242"/>
                    </a:lnTo>
                    <a:lnTo>
                      <a:pt x="116" y="242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Rectangle 85">
                <a:extLst>
                  <a:ext uri="{FF2B5EF4-FFF2-40B4-BE49-F238E27FC236}">
                    <a16:creationId xmlns:a16="http://schemas.microsoft.com/office/drawing/2014/main" id="{8A1820FE-68A1-4613-87F4-21157C7ADB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3" y="2460"/>
                <a:ext cx="18" cy="136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Rectangle 86">
                <a:extLst>
                  <a:ext uri="{FF2B5EF4-FFF2-40B4-BE49-F238E27FC236}">
                    <a16:creationId xmlns:a16="http://schemas.microsoft.com/office/drawing/2014/main" id="{7FE77CFA-B29D-4E99-A22A-A3CF756D14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9" y="2588"/>
                <a:ext cx="126" cy="18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F72730D6-9D87-403C-BA30-65C317DF87B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474264" y="3548372"/>
              <a:ext cx="790142" cy="762000"/>
              <a:chOff x="4482" y="3008"/>
              <a:chExt cx="730" cy="704"/>
            </a:xfrm>
            <a:grpFill/>
          </p:grpSpPr>
          <p:sp>
            <p:nvSpPr>
              <p:cNvPr id="152" name="Freeform 225">
                <a:extLst>
                  <a:ext uri="{FF2B5EF4-FFF2-40B4-BE49-F238E27FC236}">
                    <a16:creationId xmlns:a16="http://schemas.microsoft.com/office/drawing/2014/main" id="{7EBD8648-9B3F-4FC8-8BE0-60173157F9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4" y="3318"/>
                <a:ext cx="498" cy="394"/>
              </a:xfrm>
              <a:custGeom>
                <a:avLst/>
                <a:gdLst>
                  <a:gd name="T0" fmla="*/ 406 w 498"/>
                  <a:gd name="T1" fmla="*/ 394 h 394"/>
                  <a:gd name="T2" fmla="*/ 398 w 498"/>
                  <a:gd name="T3" fmla="*/ 390 h 394"/>
                  <a:gd name="T4" fmla="*/ 330 w 498"/>
                  <a:gd name="T5" fmla="*/ 320 h 394"/>
                  <a:gd name="T6" fmla="*/ 280 w 498"/>
                  <a:gd name="T7" fmla="*/ 332 h 394"/>
                  <a:gd name="T8" fmla="*/ 230 w 498"/>
                  <a:gd name="T9" fmla="*/ 336 h 394"/>
                  <a:gd name="T10" fmla="*/ 194 w 498"/>
                  <a:gd name="T11" fmla="*/ 334 h 394"/>
                  <a:gd name="T12" fmla="*/ 130 w 498"/>
                  <a:gd name="T13" fmla="*/ 320 h 394"/>
                  <a:gd name="T14" fmla="*/ 70 w 498"/>
                  <a:gd name="T15" fmla="*/ 294 h 394"/>
                  <a:gd name="T16" fmla="*/ 22 w 498"/>
                  <a:gd name="T17" fmla="*/ 258 h 394"/>
                  <a:gd name="T18" fmla="*/ 0 w 498"/>
                  <a:gd name="T19" fmla="*/ 234 h 394"/>
                  <a:gd name="T20" fmla="*/ 0 w 498"/>
                  <a:gd name="T21" fmla="*/ 228 h 394"/>
                  <a:gd name="T22" fmla="*/ 2 w 498"/>
                  <a:gd name="T23" fmla="*/ 222 h 394"/>
                  <a:gd name="T24" fmla="*/ 6 w 498"/>
                  <a:gd name="T25" fmla="*/ 220 h 394"/>
                  <a:gd name="T26" fmla="*/ 12 w 498"/>
                  <a:gd name="T27" fmla="*/ 222 h 394"/>
                  <a:gd name="T28" fmla="*/ 16 w 498"/>
                  <a:gd name="T29" fmla="*/ 224 h 394"/>
                  <a:gd name="T30" fmla="*/ 56 w 498"/>
                  <a:gd name="T31" fmla="*/ 262 h 394"/>
                  <a:gd name="T32" fmla="*/ 106 w 498"/>
                  <a:gd name="T33" fmla="*/ 292 h 394"/>
                  <a:gd name="T34" fmla="*/ 166 w 498"/>
                  <a:gd name="T35" fmla="*/ 310 h 394"/>
                  <a:gd name="T36" fmla="*/ 230 w 498"/>
                  <a:gd name="T37" fmla="*/ 318 h 394"/>
                  <a:gd name="T38" fmla="*/ 256 w 498"/>
                  <a:gd name="T39" fmla="*/ 316 h 394"/>
                  <a:gd name="T40" fmla="*/ 306 w 498"/>
                  <a:gd name="T41" fmla="*/ 308 h 394"/>
                  <a:gd name="T42" fmla="*/ 330 w 498"/>
                  <a:gd name="T43" fmla="*/ 302 h 394"/>
                  <a:gd name="T44" fmla="*/ 338 w 498"/>
                  <a:gd name="T45" fmla="*/ 304 h 394"/>
                  <a:gd name="T46" fmla="*/ 392 w 498"/>
                  <a:gd name="T47" fmla="*/ 276 h 394"/>
                  <a:gd name="T48" fmla="*/ 394 w 498"/>
                  <a:gd name="T49" fmla="*/ 270 h 394"/>
                  <a:gd name="T50" fmla="*/ 396 w 498"/>
                  <a:gd name="T51" fmla="*/ 268 h 394"/>
                  <a:gd name="T52" fmla="*/ 432 w 498"/>
                  <a:gd name="T53" fmla="*/ 236 h 394"/>
                  <a:gd name="T54" fmla="*/ 458 w 498"/>
                  <a:gd name="T55" fmla="*/ 202 h 394"/>
                  <a:gd name="T56" fmla="*/ 476 w 498"/>
                  <a:gd name="T57" fmla="*/ 162 h 394"/>
                  <a:gd name="T58" fmla="*/ 480 w 498"/>
                  <a:gd name="T59" fmla="*/ 122 h 394"/>
                  <a:gd name="T60" fmla="*/ 480 w 498"/>
                  <a:gd name="T61" fmla="*/ 108 h 394"/>
                  <a:gd name="T62" fmla="*/ 476 w 498"/>
                  <a:gd name="T63" fmla="*/ 80 h 394"/>
                  <a:gd name="T64" fmla="*/ 466 w 498"/>
                  <a:gd name="T65" fmla="*/ 52 h 394"/>
                  <a:gd name="T66" fmla="*/ 450 w 498"/>
                  <a:gd name="T67" fmla="*/ 28 h 394"/>
                  <a:gd name="T68" fmla="*/ 440 w 498"/>
                  <a:gd name="T69" fmla="*/ 16 h 394"/>
                  <a:gd name="T70" fmla="*/ 438 w 498"/>
                  <a:gd name="T71" fmla="*/ 8 h 394"/>
                  <a:gd name="T72" fmla="*/ 442 w 498"/>
                  <a:gd name="T73" fmla="*/ 2 h 394"/>
                  <a:gd name="T74" fmla="*/ 446 w 498"/>
                  <a:gd name="T75" fmla="*/ 0 h 394"/>
                  <a:gd name="T76" fmla="*/ 452 w 498"/>
                  <a:gd name="T77" fmla="*/ 2 h 394"/>
                  <a:gd name="T78" fmla="*/ 454 w 498"/>
                  <a:gd name="T79" fmla="*/ 4 h 394"/>
                  <a:gd name="T80" fmla="*/ 474 w 498"/>
                  <a:gd name="T81" fmla="*/ 30 h 394"/>
                  <a:gd name="T82" fmla="*/ 488 w 498"/>
                  <a:gd name="T83" fmla="*/ 60 h 394"/>
                  <a:gd name="T84" fmla="*/ 496 w 498"/>
                  <a:gd name="T85" fmla="*/ 90 h 394"/>
                  <a:gd name="T86" fmla="*/ 498 w 498"/>
                  <a:gd name="T87" fmla="*/ 122 h 394"/>
                  <a:gd name="T88" fmla="*/ 498 w 498"/>
                  <a:gd name="T89" fmla="*/ 144 h 394"/>
                  <a:gd name="T90" fmla="*/ 486 w 498"/>
                  <a:gd name="T91" fmla="*/ 188 h 394"/>
                  <a:gd name="T92" fmla="*/ 464 w 498"/>
                  <a:gd name="T93" fmla="*/ 228 h 394"/>
                  <a:gd name="T94" fmla="*/ 430 w 498"/>
                  <a:gd name="T95" fmla="*/ 264 h 394"/>
                  <a:gd name="T96" fmla="*/ 414 w 498"/>
                  <a:gd name="T97" fmla="*/ 384 h 394"/>
                  <a:gd name="T98" fmla="*/ 412 w 498"/>
                  <a:gd name="T99" fmla="*/ 390 h 394"/>
                  <a:gd name="T100" fmla="*/ 408 w 498"/>
                  <a:gd name="T101" fmla="*/ 392 h 394"/>
                  <a:gd name="T102" fmla="*/ 406 w 498"/>
                  <a:gd name="T103" fmla="*/ 394 h 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98" h="394">
                    <a:moveTo>
                      <a:pt x="406" y="394"/>
                    </a:moveTo>
                    <a:lnTo>
                      <a:pt x="406" y="394"/>
                    </a:lnTo>
                    <a:lnTo>
                      <a:pt x="402" y="392"/>
                    </a:lnTo>
                    <a:lnTo>
                      <a:pt x="398" y="390"/>
                    </a:lnTo>
                    <a:lnTo>
                      <a:pt x="330" y="320"/>
                    </a:lnTo>
                    <a:lnTo>
                      <a:pt x="330" y="320"/>
                    </a:lnTo>
                    <a:lnTo>
                      <a:pt x="306" y="326"/>
                    </a:lnTo>
                    <a:lnTo>
                      <a:pt x="280" y="332"/>
                    </a:lnTo>
                    <a:lnTo>
                      <a:pt x="256" y="334"/>
                    </a:lnTo>
                    <a:lnTo>
                      <a:pt x="230" y="336"/>
                    </a:lnTo>
                    <a:lnTo>
                      <a:pt x="230" y="336"/>
                    </a:lnTo>
                    <a:lnTo>
                      <a:pt x="194" y="334"/>
                    </a:lnTo>
                    <a:lnTo>
                      <a:pt x="162" y="328"/>
                    </a:lnTo>
                    <a:lnTo>
                      <a:pt x="130" y="320"/>
                    </a:lnTo>
                    <a:lnTo>
                      <a:pt x="98" y="308"/>
                    </a:lnTo>
                    <a:lnTo>
                      <a:pt x="70" y="294"/>
                    </a:lnTo>
                    <a:lnTo>
                      <a:pt x="44" y="276"/>
                    </a:lnTo>
                    <a:lnTo>
                      <a:pt x="22" y="258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2"/>
                    </a:lnTo>
                    <a:lnTo>
                      <a:pt x="0" y="228"/>
                    </a:lnTo>
                    <a:lnTo>
                      <a:pt x="0" y="224"/>
                    </a:lnTo>
                    <a:lnTo>
                      <a:pt x="2" y="222"/>
                    </a:lnTo>
                    <a:lnTo>
                      <a:pt x="2" y="222"/>
                    </a:lnTo>
                    <a:lnTo>
                      <a:pt x="6" y="220"/>
                    </a:lnTo>
                    <a:lnTo>
                      <a:pt x="10" y="220"/>
                    </a:lnTo>
                    <a:lnTo>
                      <a:pt x="12" y="222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34" y="244"/>
                    </a:lnTo>
                    <a:lnTo>
                      <a:pt x="56" y="262"/>
                    </a:lnTo>
                    <a:lnTo>
                      <a:pt x="80" y="278"/>
                    </a:lnTo>
                    <a:lnTo>
                      <a:pt x="106" y="292"/>
                    </a:lnTo>
                    <a:lnTo>
                      <a:pt x="136" y="304"/>
                    </a:lnTo>
                    <a:lnTo>
                      <a:pt x="166" y="310"/>
                    </a:lnTo>
                    <a:lnTo>
                      <a:pt x="196" y="316"/>
                    </a:lnTo>
                    <a:lnTo>
                      <a:pt x="230" y="318"/>
                    </a:lnTo>
                    <a:lnTo>
                      <a:pt x="230" y="318"/>
                    </a:lnTo>
                    <a:lnTo>
                      <a:pt x="256" y="316"/>
                    </a:lnTo>
                    <a:lnTo>
                      <a:pt x="280" y="314"/>
                    </a:lnTo>
                    <a:lnTo>
                      <a:pt x="306" y="308"/>
                    </a:lnTo>
                    <a:lnTo>
                      <a:pt x="330" y="302"/>
                    </a:lnTo>
                    <a:lnTo>
                      <a:pt x="330" y="302"/>
                    </a:lnTo>
                    <a:lnTo>
                      <a:pt x="334" y="300"/>
                    </a:lnTo>
                    <a:lnTo>
                      <a:pt x="338" y="304"/>
                    </a:lnTo>
                    <a:lnTo>
                      <a:pt x="396" y="362"/>
                    </a:lnTo>
                    <a:lnTo>
                      <a:pt x="392" y="276"/>
                    </a:lnTo>
                    <a:lnTo>
                      <a:pt x="392" y="276"/>
                    </a:lnTo>
                    <a:lnTo>
                      <a:pt x="394" y="270"/>
                    </a:lnTo>
                    <a:lnTo>
                      <a:pt x="396" y="268"/>
                    </a:lnTo>
                    <a:lnTo>
                      <a:pt x="396" y="268"/>
                    </a:lnTo>
                    <a:lnTo>
                      <a:pt x="416" y="252"/>
                    </a:lnTo>
                    <a:lnTo>
                      <a:pt x="432" y="236"/>
                    </a:lnTo>
                    <a:lnTo>
                      <a:pt x="446" y="220"/>
                    </a:lnTo>
                    <a:lnTo>
                      <a:pt x="458" y="202"/>
                    </a:lnTo>
                    <a:lnTo>
                      <a:pt x="468" y="182"/>
                    </a:lnTo>
                    <a:lnTo>
                      <a:pt x="476" y="162"/>
                    </a:lnTo>
                    <a:lnTo>
                      <a:pt x="480" y="142"/>
                    </a:lnTo>
                    <a:lnTo>
                      <a:pt x="480" y="122"/>
                    </a:lnTo>
                    <a:lnTo>
                      <a:pt x="480" y="122"/>
                    </a:lnTo>
                    <a:lnTo>
                      <a:pt x="480" y="108"/>
                    </a:lnTo>
                    <a:lnTo>
                      <a:pt x="478" y="94"/>
                    </a:lnTo>
                    <a:lnTo>
                      <a:pt x="476" y="80"/>
                    </a:lnTo>
                    <a:lnTo>
                      <a:pt x="470" y="66"/>
                    </a:lnTo>
                    <a:lnTo>
                      <a:pt x="466" y="52"/>
                    </a:lnTo>
                    <a:lnTo>
                      <a:pt x="458" y="40"/>
                    </a:lnTo>
                    <a:lnTo>
                      <a:pt x="450" y="28"/>
                    </a:lnTo>
                    <a:lnTo>
                      <a:pt x="440" y="16"/>
                    </a:lnTo>
                    <a:lnTo>
                      <a:pt x="440" y="16"/>
                    </a:lnTo>
                    <a:lnTo>
                      <a:pt x="440" y="12"/>
                    </a:lnTo>
                    <a:lnTo>
                      <a:pt x="438" y="8"/>
                    </a:lnTo>
                    <a:lnTo>
                      <a:pt x="440" y="6"/>
                    </a:lnTo>
                    <a:lnTo>
                      <a:pt x="442" y="2"/>
                    </a:lnTo>
                    <a:lnTo>
                      <a:pt x="442" y="2"/>
                    </a:lnTo>
                    <a:lnTo>
                      <a:pt x="446" y="0"/>
                    </a:lnTo>
                    <a:lnTo>
                      <a:pt x="448" y="0"/>
                    </a:lnTo>
                    <a:lnTo>
                      <a:pt x="452" y="2"/>
                    </a:lnTo>
                    <a:lnTo>
                      <a:pt x="454" y="4"/>
                    </a:lnTo>
                    <a:lnTo>
                      <a:pt x="454" y="4"/>
                    </a:lnTo>
                    <a:lnTo>
                      <a:pt x="466" y="18"/>
                    </a:lnTo>
                    <a:lnTo>
                      <a:pt x="474" y="30"/>
                    </a:lnTo>
                    <a:lnTo>
                      <a:pt x="482" y="46"/>
                    </a:lnTo>
                    <a:lnTo>
                      <a:pt x="488" y="60"/>
                    </a:lnTo>
                    <a:lnTo>
                      <a:pt x="492" y="74"/>
                    </a:lnTo>
                    <a:lnTo>
                      <a:pt x="496" y="90"/>
                    </a:lnTo>
                    <a:lnTo>
                      <a:pt x="498" y="106"/>
                    </a:lnTo>
                    <a:lnTo>
                      <a:pt x="498" y="122"/>
                    </a:lnTo>
                    <a:lnTo>
                      <a:pt x="498" y="122"/>
                    </a:lnTo>
                    <a:lnTo>
                      <a:pt x="498" y="144"/>
                    </a:lnTo>
                    <a:lnTo>
                      <a:pt x="494" y="166"/>
                    </a:lnTo>
                    <a:lnTo>
                      <a:pt x="486" y="188"/>
                    </a:lnTo>
                    <a:lnTo>
                      <a:pt x="476" y="208"/>
                    </a:lnTo>
                    <a:lnTo>
                      <a:pt x="464" y="228"/>
                    </a:lnTo>
                    <a:lnTo>
                      <a:pt x="448" y="246"/>
                    </a:lnTo>
                    <a:lnTo>
                      <a:pt x="430" y="264"/>
                    </a:lnTo>
                    <a:lnTo>
                      <a:pt x="410" y="280"/>
                    </a:lnTo>
                    <a:lnTo>
                      <a:pt x="414" y="384"/>
                    </a:lnTo>
                    <a:lnTo>
                      <a:pt x="414" y="384"/>
                    </a:lnTo>
                    <a:lnTo>
                      <a:pt x="412" y="390"/>
                    </a:lnTo>
                    <a:lnTo>
                      <a:pt x="408" y="392"/>
                    </a:lnTo>
                    <a:lnTo>
                      <a:pt x="408" y="392"/>
                    </a:lnTo>
                    <a:lnTo>
                      <a:pt x="406" y="394"/>
                    </a:lnTo>
                    <a:lnTo>
                      <a:pt x="406" y="394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Freeform 226">
                <a:extLst>
                  <a:ext uri="{FF2B5EF4-FFF2-40B4-BE49-F238E27FC236}">
                    <a16:creationId xmlns:a16="http://schemas.microsoft.com/office/drawing/2014/main" id="{A042EDE3-5FA1-4296-BDD9-3E16281A660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82" y="3008"/>
                <a:ext cx="654" cy="594"/>
              </a:xfrm>
              <a:custGeom>
                <a:avLst/>
                <a:gdLst>
                  <a:gd name="T0" fmla="*/ 108 w 654"/>
                  <a:gd name="T1" fmla="*/ 594 h 594"/>
                  <a:gd name="T2" fmla="*/ 104 w 654"/>
                  <a:gd name="T3" fmla="*/ 584 h 594"/>
                  <a:gd name="T4" fmla="*/ 84 w 654"/>
                  <a:gd name="T5" fmla="*/ 430 h 594"/>
                  <a:gd name="T6" fmla="*/ 28 w 654"/>
                  <a:gd name="T7" fmla="*/ 364 h 594"/>
                  <a:gd name="T8" fmla="*/ 2 w 654"/>
                  <a:gd name="T9" fmla="*/ 286 h 594"/>
                  <a:gd name="T10" fmla="*/ 2 w 654"/>
                  <a:gd name="T11" fmla="*/ 232 h 594"/>
                  <a:gd name="T12" fmla="*/ 26 w 654"/>
                  <a:gd name="T13" fmla="*/ 158 h 594"/>
                  <a:gd name="T14" fmla="*/ 76 w 654"/>
                  <a:gd name="T15" fmla="*/ 94 h 594"/>
                  <a:gd name="T16" fmla="*/ 144 w 654"/>
                  <a:gd name="T17" fmla="*/ 44 h 594"/>
                  <a:gd name="T18" fmla="*/ 230 w 654"/>
                  <a:gd name="T19" fmla="*/ 12 h 594"/>
                  <a:gd name="T20" fmla="*/ 328 w 654"/>
                  <a:gd name="T21" fmla="*/ 0 h 594"/>
                  <a:gd name="T22" fmla="*/ 394 w 654"/>
                  <a:gd name="T23" fmla="*/ 6 h 594"/>
                  <a:gd name="T24" fmla="*/ 484 w 654"/>
                  <a:gd name="T25" fmla="*/ 32 h 594"/>
                  <a:gd name="T26" fmla="*/ 558 w 654"/>
                  <a:gd name="T27" fmla="*/ 76 h 594"/>
                  <a:gd name="T28" fmla="*/ 614 w 654"/>
                  <a:gd name="T29" fmla="*/ 136 h 594"/>
                  <a:gd name="T30" fmla="*/ 648 w 654"/>
                  <a:gd name="T31" fmla="*/ 206 h 594"/>
                  <a:gd name="T32" fmla="*/ 654 w 654"/>
                  <a:gd name="T33" fmla="*/ 258 h 594"/>
                  <a:gd name="T34" fmla="*/ 640 w 654"/>
                  <a:gd name="T35" fmla="*/ 336 h 594"/>
                  <a:gd name="T36" fmla="*/ 598 w 654"/>
                  <a:gd name="T37" fmla="*/ 404 h 594"/>
                  <a:gd name="T38" fmla="*/ 536 w 654"/>
                  <a:gd name="T39" fmla="*/ 458 h 594"/>
                  <a:gd name="T40" fmla="*/ 454 w 654"/>
                  <a:gd name="T41" fmla="*/ 496 h 594"/>
                  <a:gd name="T42" fmla="*/ 360 w 654"/>
                  <a:gd name="T43" fmla="*/ 516 h 594"/>
                  <a:gd name="T44" fmla="*/ 296 w 654"/>
                  <a:gd name="T45" fmla="*/ 516 h 594"/>
                  <a:gd name="T46" fmla="*/ 208 w 654"/>
                  <a:gd name="T47" fmla="*/ 500 h 594"/>
                  <a:gd name="T48" fmla="*/ 116 w 654"/>
                  <a:gd name="T49" fmla="*/ 594 h 594"/>
                  <a:gd name="T50" fmla="*/ 328 w 654"/>
                  <a:gd name="T51" fmla="*/ 18 h 594"/>
                  <a:gd name="T52" fmla="*/ 266 w 654"/>
                  <a:gd name="T53" fmla="*/ 22 h 594"/>
                  <a:gd name="T54" fmla="*/ 180 w 654"/>
                  <a:gd name="T55" fmla="*/ 48 h 594"/>
                  <a:gd name="T56" fmla="*/ 110 w 654"/>
                  <a:gd name="T57" fmla="*/ 88 h 594"/>
                  <a:gd name="T58" fmla="*/ 56 w 654"/>
                  <a:gd name="T59" fmla="*/ 144 h 594"/>
                  <a:gd name="T60" fmla="*/ 24 w 654"/>
                  <a:gd name="T61" fmla="*/ 210 h 594"/>
                  <a:gd name="T62" fmla="*/ 18 w 654"/>
                  <a:gd name="T63" fmla="*/ 258 h 594"/>
                  <a:gd name="T64" fmla="*/ 34 w 654"/>
                  <a:gd name="T65" fmla="*/ 334 h 594"/>
                  <a:gd name="T66" fmla="*/ 78 w 654"/>
                  <a:gd name="T67" fmla="*/ 400 h 594"/>
                  <a:gd name="T68" fmla="*/ 122 w 654"/>
                  <a:gd name="T69" fmla="*/ 438 h 594"/>
                  <a:gd name="T70" fmla="*/ 122 w 654"/>
                  <a:gd name="T71" fmla="*/ 562 h 594"/>
                  <a:gd name="T72" fmla="*/ 204 w 654"/>
                  <a:gd name="T73" fmla="*/ 480 h 594"/>
                  <a:gd name="T74" fmla="*/ 238 w 654"/>
                  <a:gd name="T75" fmla="*/ 488 h 594"/>
                  <a:gd name="T76" fmla="*/ 328 w 654"/>
                  <a:gd name="T77" fmla="*/ 500 h 594"/>
                  <a:gd name="T78" fmla="*/ 390 w 654"/>
                  <a:gd name="T79" fmla="*/ 494 h 594"/>
                  <a:gd name="T80" fmla="*/ 474 w 654"/>
                  <a:gd name="T81" fmla="*/ 470 h 594"/>
                  <a:gd name="T82" fmla="*/ 546 w 654"/>
                  <a:gd name="T83" fmla="*/ 428 h 594"/>
                  <a:gd name="T84" fmla="*/ 600 w 654"/>
                  <a:gd name="T85" fmla="*/ 374 h 594"/>
                  <a:gd name="T86" fmla="*/ 630 w 654"/>
                  <a:gd name="T87" fmla="*/ 308 h 594"/>
                  <a:gd name="T88" fmla="*/ 636 w 654"/>
                  <a:gd name="T89" fmla="*/ 258 h 594"/>
                  <a:gd name="T90" fmla="*/ 622 w 654"/>
                  <a:gd name="T91" fmla="*/ 188 h 594"/>
                  <a:gd name="T92" fmla="*/ 584 w 654"/>
                  <a:gd name="T93" fmla="*/ 124 h 594"/>
                  <a:gd name="T94" fmla="*/ 524 w 654"/>
                  <a:gd name="T95" fmla="*/ 74 h 594"/>
                  <a:gd name="T96" fmla="*/ 448 w 654"/>
                  <a:gd name="T97" fmla="*/ 36 h 594"/>
                  <a:gd name="T98" fmla="*/ 360 w 654"/>
                  <a:gd name="T99" fmla="*/ 20 h 5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54" h="594">
                    <a:moveTo>
                      <a:pt x="112" y="594"/>
                    </a:moveTo>
                    <a:lnTo>
                      <a:pt x="112" y="594"/>
                    </a:lnTo>
                    <a:lnTo>
                      <a:pt x="108" y="594"/>
                    </a:lnTo>
                    <a:lnTo>
                      <a:pt x="108" y="594"/>
                    </a:lnTo>
                    <a:lnTo>
                      <a:pt x="104" y="590"/>
                    </a:lnTo>
                    <a:lnTo>
                      <a:pt x="104" y="584"/>
                    </a:lnTo>
                    <a:lnTo>
                      <a:pt x="108" y="450"/>
                    </a:lnTo>
                    <a:lnTo>
                      <a:pt x="108" y="450"/>
                    </a:lnTo>
                    <a:lnTo>
                      <a:pt x="84" y="430"/>
                    </a:lnTo>
                    <a:lnTo>
                      <a:pt x="62" y="410"/>
                    </a:lnTo>
                    <a:lnTo>
                      <a:pt x="44" y="388"/>
                    </a:lnTo>
                    <a:lnTo>
                      <a:pt x="28" y="364"/>
                    </a:lnTo>
                    <a:lnTo>
                      <a:pt x="16" y="338"/>
                    </a:lnTo>
                    <a:lnTo>
                      <a:pt x="8" y="312"/>
                    </a:lnTo>
                    <a:lnTo>
                      <a:pt x="2" y="286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2" y="232"/>
                    </a:lnTo>
                    <a:lnTo>
                      <a:pt x="8" y="206"/>
                    </a:lnTo>
                    <a:lnTo>
                      <a:pt x="16" y="182"/>
                    </a:lnTo>
                    <a:lnTo>
                      <a:pt x="26" y="158"/>
                    </a:lnTo>
                    <a:lnTo>
                      <a:pt x="40" y="136"/>
                    </a:lnTo>
                    <a:lnTo>
                      <a:pt x="56" y="114"/>
                    </a:lnTo>
                    <a:lnTo>
                      <a:pt x="76" y="94"/>
                    </a:lnTo>
                    <a:lnTo>
                      <a:pt x="96" y="76"/>
                    </a:lnTo>
                    <a:lnTo>
                      <a:pt x="120" y="60"/>
                    </a:lnTo>
                    <a:lnTo>
                      <a:pt x="144" y="44"/>
                    </a:lnTo>
                    <a:lnTo>
                      <a:pt x="172" y="32"/>
                    </a:lnTo>
                    <a:lnTo>
                      <a:pt x="200" y="20"/>
                    </a:lnTo>
                    <a:lnTo>
                      <a:pt x="230" y="12"/>
                    </a:lnTo>
                    <a:lnTo>
                      <a:pt x="262" y="6"/>
                    </a:lnTo>
                    <a:lnTo>
                      <a:pt x="294" y="2"/>
                    </a:lnTo>
                    <a:lnTo>
                      <a:pt x="328" y="0"/>
                    </a:lnTo>
                    <a:lnTo>
                      <a:pt x="328" y="0"/>
                    </a:lnTo>
                    <a:lnTo>
                      <a:pt x="360" y="2"/>
                    </a:lnTo>
                    <a:lnTo>
                      <a:pt x="394" y="6"/>
                    </a:lnTo>
                    <a:lnTo>
                      <a:pt x="424" y="12"/>
                    </a:lnTo>
                    <a:lnTo>
                      <a:pt x="454" y="20"/>
                    </a:lnTo>
                    <a:lnTo>
                      <a:pt x="484" y="32"/>
                    </a:lnTo>
                    <a:lnTo>
                      <a:pt x="510" y="44"/>
                    </a:lnTo>
                    <a:lnTo>
                      <a:pt x="536" y="60"/>
                    </a:lnTo>
                    <a:lnTo>
                      <a:pt x="558" y="76"/>
                    </a:lnTo>
                    <a:lnTo>
                      <a:pt x="580" y="94"/>
                    </a:lnTo>
                    <a:lnTo>
                      <a:pt x="598" y="114"/>
                    </a:lnTo>
                    <a:lnTo>
                      <a:pt x="614" y="136"/>
                    </a:lnTo>
                    <a:lnTo>
                      <a:pt x="628" y="158"/>
                    </a:lnTo>
                    <a:lnTo>
                      <a:pt x="640" y="182"/>
                    </a:lnTo>
                    <a:lnTo>
                      <a:pt x="648" y="206"/>
                    </a:lnTo>
                    <a:lnTo>
                      <a:pt x="652" y="232"/>
                    </a:lnTo>
                    <a:lnTo>
                      <a:pt x="654" y="258"/>
                    </a:lnTo>
                    <a:lnTo>
                      <a:pt x="654" y="258"/>
                    </a:lnTo>
                    <a:lnTo>
                      <a:pt x="652" y="286"/>
                    </a:lnTo>
                    <a:lnTo>
                      <a:pt x="648" y="310"/>
                    </a:lnTo>
                    <a:lnTo>
                      <a:pt x="640" y="336"/>
                    </a:lnTo>
                    <a:lnTo>
                      <a:pt x="628" y="360"/>
                    </a:lnTo>
                    <a:lnTo>
                      <a:pt x="614" y="382"/>
                    </a:lnTo>
                    <a:lnTo>
                      <a:pt x="598" y="404"/>
                    </a:lnTo>
                    <a:lnTo>
                      <a:pt x="580" y="422"/>
                    </a:lnTo>
                    <a:lnTo>
                      <a:pt x="558" y="442"/>
                    </a:lnTo>
                    <a:lnTo>
                      <a:pt x="536" y="458"/>
                    </a:lnTo>
                    <a:lnTo>
                      <a:pt x="510" y="472"/>
                    </a:lnTo>
                    <a:lnTo>
                      <a:pt x="484" y="486"/>
                    </a:lnTo>
                    <a:lnTo>
                      <a:pt x="454" y="496"/>
                    </a:lnTo>
                    <a:lnTo>
                      <a:pt x="424" y="506"/>
                    </a:lnTo>
                    <a:lnTo>
                      <a:pt x="394" y="512"/>
                    </a:lnTo>
                    <a:lnTo>
                      <a:pt x="360" y="516"/>
                    </a:lnTo>
                    <a:lnTo>
                      <a:pt x="328" y="518"/>
                    </a:lnTo>
                    <a:lnTo>
                      <a:pt x="328" y="518"/>
                    </a:lnTo>
                    <a:lnTo>
                      <a:pt x="296" y="516"/>
                    </a:lnTo>
                    <a:lnTo>
                      <a:pt x="266" y="512"/>
                    </a:lnTo>
                    <a:lnTo>
                      <a:pt x="238" y="508"/>
                    </a:lnTo>
                    <a:lnTo>
                      <a:pt x="208" y="500"/>
                    </a:lnTo>
                    <a:lnTo>
                      <a:pt x="118" y="592"/>
                    </a:lnTo>
                    <a:lnTo>
                      <a:pt x="118" y="592"/>
                    </a:lnTo>
                    <a:lnTo>
                      <a:pt x="116" y="594"/>
                    </a:lnTo>
                    <a:lnTo>
                      <a:pt x="112" y="594"/>
                    </a:lnTo>
                    <a:lnTo>
                      <a:pt x="112" y="594"/>
                    </a:lnTo>
                    <a:close/>
                    <a:moveTo>
                      <a:pt x="328" y="18"/>
                    </a:moveTo>
                    <a:lnTo>
                      <a:pt x="328" y="18"/>
                    </a:lnTo>
                    <a:lnTo>
                      <a:pt x="296" y="20"/>
                    </a:lnTo>
                    <a:lnTo>
                      <a:pt x="266" y="22"/>
                    </a:lnTo>
                    <a:lnTo>
                      <a:pt x="236" y="28"/>
                    </a:lnTo>
                    <a:lnTo>
                      <a:pt x="208" y="36"/>
                    </a:lnTo>
                    <a:lnTo>
                      <a:pt x="180" y="48"/>
                    </a:lnTo>
                    <a:lnTo>
                      <a:pt x="154" y="60"/>
                    </a:lnTo>
                    <a:lnTo>
                      <a:pt x="132" y="74"/>
                    </a:lnTo>
                    <a:lnTo>
                      <a:pt x="110" y="88"/>
                    </a:lnTo>
                    <a:lnTo>
                      <a:pt x="90" y="106"/>
                    </a:lnTo>
                    <a:lnTo>
                      <a:pt x="72" y="124"/>
                    </a:lnTo>
                    <a:lnTo>
                      <a:pt x="56" y="144"/>
                    </a:lnTo>
                    <a:lnTo>
                      <a:pt x="42" y="166"/>
                    </a:lnTo>
                    <a:lnTo>
                      <a:pt x="32" y="188"/>
                    </a:lnTo>
                    <a:lnTo>
                      <a:pt x="24" y="210"/>
                    </a:lnTo>
                    <a:lnTo>
                      <a:pt x="20" y="234"/>
                    </a:lnTo>
                    <a:lnTo>
                      <a:pt x="18" y="258"/>
                    </a:lnTo>
                    <a:lnTo>
                      <a:pt x="18" y="258"/>
                    </a:lnTo>
                    <a:lnTo>
                      <a:pt x="20" y="284"/>
                    </a:lnTo>
                    <a:lnTo>
                      <a:pt x="26" y="310"/>
                    </a:lnTo>
                    <a:lnTo>
                      <a:pt x="34" y="334"/>
                    </a:lnTo>
                    <a:lnTo>
                      <a:pt x="46" y="356"/>
                    </a:lnTo>
                    <a:lnTo>
                      <a:pt x="60" y="380"/>
                    </a:lnTo>
                    <a:lnTo>
                      <a:pt x="78" y="400"/>
                    </a:lnTo>
                    <a:lnTo>
                      <a:pt x="98" y="420"/>
                    </a:lnTo>
                    <a:lnTo>
                      <a:pt x="122" y="438"/>
                    </a:lnTo>
                    <a:lnTo>
                      <a:pt x="122" y="438"/>
                    </a:lnTo>
                    <a:lnTo>
                      <a:pt x="126" y="442"/>
                    </a:lnTo>
                    <a:lnTo>
                      <a:pt x="126" y="446"/>
                    </a:lnTo>
                    <a:lnTo>
                      <a:pt x="122" y="562"/>
                    </a:lnTo>
                    <a:lnTo>
                      <a:pt x="200" y="482"/>
                    </a:lnTo>
                    <a:lnTo>
                      <a:pt x="200" y="482"/>
                    </a:lnTo>
                    <a:lnTo>
                      <a:pt x="204" y="480"/>
                    </a:lnTo>
                    <a:lnTo>
                      <a:pt x="208" y="480"/>
                    </a:lnTo>
                    <a:lnTo>
                      <a:pt x="208" y="480"/>
                    </a:lnTo>
                    <a:lnTo>
                      <a:pt x="238" y="488"/>
                    </a:lnTo>
                    <a:lnTo>
                      <a:pt x="266" y="494"/>
                    </a:lnTo>
                    <a:lnTo>
                      <a:pt x="296" y="498"/>
                    </a:lnTo>
                    <a:lnTo>
                      <a:pt x="328" y="500"/>
                    </a:lnTo>
                    <a:lnTo>
                      <a:pt x="328" y="500"/>
                    </a:lnTo>
                    <a:lnTo>
                      <a:pt x="360" y="498"/>
                    </a:lnTo>
                    <a:lnTo>
                      <a:pt x="390" y="494"/>
                    </a:lnTo>
                    <a:lnTo>
                      <a:pt x="420" y="488"/>
                    </a:lnTo>
                    <a:lnTo>
                      <a:pt x="448" y="480"/>
                    </a:lnTo>
                    <a:lnTo>
                      <a:pt x="474" y="470"/>
                    </a:lnTo>
                    <a:lnTo>
                      <a:pt x="500" y="458"/>
                    </a:lnTo>
                    <a:lnTo>
                      <a:pt x="524" y="444"/>
                    </a:lnTo>
                    <a:lnTo>
                      <a:pt x="546" y="428"/>
                    </a:lnTo>
                    <a:lnTo>
                      <a:pt x="566" y="412"/>
                    </a:lnTo>
                    <a:lnTo>
                      <a:pt x="584" y="394"/>
                    </a:lnTo>
                    <a:lnTo>
                      <a:pt x="600" y="374"/>
                    </a:lnTo>
                    <a:lnTo>
                      <a:pt x="612" y="352"/>
                    </a:lnTo>
                    <a:lnTo>
                      <a:pt x="622" y="330"/>
                    </a:lnTo>
                    <a:lnTo>
                      <a:pt x="630" y="308"/>
                    </a:lnTo>
                    <a:lnTo>
                      <a:pt x="634" y="284"/>
                    </a:lnTo>
                    <a:lnTo>
                      <a:pt x="636" y="258"/>
                    </a:lnTo>
                    <a:lnTo>
                      <a:pt x="636" y="258"/>
                    </a:lnTo>
                    <a:lnTo>
                      <a:pt x="634" y="234"/>
                    </a:lnTo>
                    <a:lnTo>
                      <a:pt x="630" y="210"/>
                    </a:lnTo>
                    <a:lnTo>
                      <a:pt x="622" y="188"/>
                    </a:lnTo>
                    <a:lnTo>
                      <a:pt x="612" y="166"/>
                    </a:lnTo>
                    <a:lnTo>
                      <a:pt x="600" y="144"/>
                    </a:lnTo>
                    <a:lnTo>
                      <a:pt x="584" y="124"/>
                    </a:lnTo>
                    <a:lnTo>
                      <a:pt x="566" y="106"/>
                    </a:lnTo>
                    <a:lnTo>
                      <a:pt x="546" y="88"/>
                    </a:lnTo>
                    <a:lnTo>
                      <a:pt x="524" y="74"/>
                    </a:lnTo>
                    <a:lnTo>
                      <a:pt x="500" y="60"/>
                    </a:lnTo>
                    <a:lnTo>
                      <a:pt x="474" y="48"/>
                    </a:lnTo>
                    <a:lnTo>
                      <a:pt x="448" y="36"/>
                    </a:lnTo>
                    <a:lnTo>
                      <a:pt x="420" y="28"/>
                    </a:lnTo>
                    <a:lnTo>
                      <a:pt x="390" y="22"/>
                    </a:lnTo>
                    <a:lnTo>
                      <a:pt x="360" y="20"/>
                    </a:lnTo>
                    <a:lnTo>
                      <a:pt x="328" y="18"/>
                    </a:lnTo>
                    <a:lnTo>
                      <a:pt x="328" y="1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Freeform 227">
                <a:extLst>
                  <a:ext uri="{FF2B5EF4-FFF2-40B4-BE49-F238E27FC236}">
                    <a16:creationId xmlns:a16="http://schemas.microsoft.com/office/drawing/2014/main" id="{CD5BBA7E-0988-4495-87CB-8766E4E0C86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80" y="3232"/>
                <a:ext cx="74" cy="74"/>
              </a:xfrm>
              <a:custGeom>
                <a:avLst/>
                <a:gdLst>
                  <a:gd name="T0" fmla="*/ 38 w 74"/>
                  <a:gd name="T1" fmla="*/ 74 h 74"/>
                  <a:gd name="T2" fmla="*/ 38 w 74"/>
                  <a:gd name="T3" fmla="*/ 74 h 74"/>
                  <a:gd name="T4" fmla="*/ 30 w 74"/>
                  <a:gd name="T5" fmla="*/ 74 h 74"/>
                  <a:gd name="T6" fmla="*/ 24 w 74"/>
                  <a:gd name="T7" fmla="*/ 72 h 74"/>
                  <a:gd name="T8" fmla="*/ 18 w 74"/>
                  <a:gd name="T9" fmla="*/ 68 h 74"/>
                  <a:gd name="T10" fmla="*/ 12 w 74"/>
                  <a:gd name="T11" fmla="*/ 64 h 74"/>
                  <a:gd name="T12" fmla="*/ 8 w 74"/>
                  <a:gd name="T13" fmla="*/ 58 h 74"/>
                  <a:gd name="T14" fmla="*/ 4 w 74"/>
                  <a:gd name="T15" fmla="*/ 52 h 74"/>
                  <a:gd name="T16" fmla="*/ 2 w 74"/>
                  <a:gd name="T17" fmla="*/ 46 h 74"/>
                  <a:gd name="T18" fmla="*/ 0 w 74"/>
                  <a:gd name="T19" fmla="*/ 38 h 74"/>
                  <a:gd name="T20" fmla="*/ 0 w 74"/>
                  <a:gd name="T21" fmla="*/ 38 h 74"/>
                  <a:gd name="T22" fmla="*/ 2 w 74"/>
                  <a:gd name="T23" fmla="*/ 30 h 74"/>
                  <a:gd name="T24" fmla="*/ 4 w 74"/>
                  <a:gd name="T25" fmla="*/ 24 h 74"/>
                  <a:gd name="T26" fmla="*/ 8 w 74"/>
                  <a:gd name="T27" fmla="*/ 18 h 74"/>
                  <a:gd name="T28" fmla="*/ 12 w 74"/>
                  <a:gd name="T29" fmla="*/ 12 h 74"/>
                  <a:gd name="T30" fmla="*/ 18 w 74"/>
                  <a:gd name="T31" fmla="*/ 8 h 74"/>
                  <a:gd name="T32" fmla="*/ 24 w 74"/>
                  <a:gd name="T33" fmla="*/ 4 h 74"/>
                  <a:gd name="T34" fmla="*/ 30 w 74"/>
                  <a:gd name="T35" fmla="*/ 2 h 74"/>
                  <a:gd name="T36" fmla="*/ 38 w 74"/>
                  <a:gd name="T37" fmla="*/ 0 h 74"/>
                  <a:gd name="T38" fmla="*/ 38 w 74"/>
                  <a:gd name="T39" fmla="*/ 0 h 74"/>
                  <a:gd name="T40" fmla="*/ 46 w 74"/>
                  <a:gd name="T41" fmla="*/ 2 h 74"/>
                  <a:gd name="T42" fmla="*/ 52 w 74"/>
                  <a:gd name="T43" fmla="*/ 4 h 74"/>
                  <a:gd name="T44" fmla="*/ 58 w 74"/>
                  <a:gd name="T45" fmla="*/ 8 h 74"/>
                  <a:gd name="T46" fmla="*/ 64 w 74"/>
                  <a:gd name="T47" fmla="*/ 12 h 74"/>
                  <a:gd name="T48" fmla="*/ 68 w 74"/>
                  <a:gd name="T49" fmla="*/ 18 h 74"/>
                  <a:gd name="T50" fmla="*/ 72 w 74"/>
                  <a:gd name="T51" fmla="*/ 24 h 74"/>
                  <a:gd name="T52" fmla="*/ 74 w 74"/>
                  <a:gd name="T53" fmla="*/ 30 h 74"/>
                  <a:gd name="T54" fmla="*/ 74 w 74"/>
                  <a:gd name="T55" fmla="*/ 38 h 74"/>
                  <a:gd name="T56" fmla="*/ 74 w 74"/>
                  <a:gd name="T57" fmla="*/ 38 h 74"/>
                  <a:gd name="T58" fmla="*/ 74 w 74"/>
                  <a:gd name="T59" fmla="*/ 46 h 74"/>
                  <a:gd name="T60" fmla="*/ 72 w 74"/>
                  <a:gd name="T61" fmla="*/ 52 h 74"/>
                  <a:gd name="T62" fmla="*/ 68 w 74"/>
                  <a:gd name="T63" fmla="*/ 58 h 74"/>
                  <a:gd name="T64" fmla="*/ 64 w 74"/>
                  <a:gd name="T65" fmla="*/ 64 h 74"/>
                  <a:gd name="T66" fmla="*/ 58 w 74"/>
                  <a:gd name="T67" fmla="*/ 68 h 74"/>
                  <a:gd name="T68" fmla="*/ 52 w 74"/>
                  <a:gd name="T69" fmla="*/ 72 h 74"/>
                  <a:gd name="T70" fmla="*/ 46 w 74"/>
                  <a:gd name="T71" fmla="*/ 74 h 74"/>
                  <a:gd name="T72" fmla="*/ 38 w 74"/>
                  <a:gd name="T73" fmla="*/ 74 h 74"/>
                  <a:gd name="T74" fmla="*/ 38 w 74"/>
                  <a:gd name="T75" fmla="*/ 74 h 74"/>
                  <a:gd name="T76" fmla="*/ 38 w 74"/>
                  <a:gd name="T77" fmla="*/ 18 h 74"/>
                  <a:gd name="T78" fmla="*/ 38 w 74"/>
                  <a:gd name="T79" fmla="*/ 18 h 74"/>
                  <a:gd name="T80" fmla="*/ 30 w 74"/>
                  <a:gd name="T81" fmla="*/ 20 h 74"/>
                  <a:gd name="T82" fmla="*/ 24 w 74"/>
                  <a:gd name="T83" fmla="*/ 24 h 74"/>
                  <a:gd name="T84" fmla="*/ 20 w 74"/>
                  <a:gd name="T85" fmla="*/ 30 h 74"/>
                  <a:gd name="T86" fmla="*/ 18 w 74"/>
                  <a:gd name="T87" fmla="*/ 38 h 74"/>
                  <a:gd name="T88" fmla="*/ 18 w 74"/>
                  <a:gd name="T89" fmla="*/ 38 h 74"/>
                  <a:gd name="T90" fmla="*/ 20 w 74"/>
                  <a:gd name="T91" fmla="*/ 44 h 74"/>
                  <a:gd name="T92" fmla="*/ 24 w 74"/>
                  <a:gd name="T93" fmla="*/ 50 h 74"/>
                  <a:gd name="T94" fmla="*/ 30 w 74"/>
                  <a:gd name="T95" fmla="*/ 54 h 74"/>
                  <a:gd name="T96" fmla="*/ 38 w 74"/>
                  <a:gd name="T97" fmla="*/ 56 h 74"/>
                  <a:gd name="T98" fmla="*/ 38 w 74"/>
                  <a:gd name="T99" fmla="*/ 56 h 74"/>
                  <a:gd name="T100" fmla="*/ 44 w 74"/>
                  <a:gd name="T101" fmla="*/ 54 h 74"/>
                  <a:gd name="T102" fmla="*/ 50 w 74"/>
                  <a:gd name="T103" fmla="*/ 50 h 74"/>
                  <a:gd name="T104" fmla="*/ 54 w 74"/>
                  <a:gd name="T105" fmla="*/ 44 h 74"/>
                  <a:gd name="T106" fmla="*/ 56 w 74"/>
                  <a:gd name="T107" fmla="*/ 38 h 74"/>
                  <a:gd name="T108" fmla="*/ 56 w 74"/>
                  <a:gd name="T109" fmla="*/ 38 h 74"/>
                  <a:gd name="T110" fmla="*/ 54 w 74"/>
                  <a:gd name="T111" fmla="*/ 30 h 74"/>
                  <a:gd name="T112" fmla="*/ 50 w 74"/>
                  <a:gd name="T113" fmla="*/ 24 h 74"/>
                  <a:gd name="T114" fmla="*/ 44 w 74"/>
                  <a:gd name="T115" fmla="*/ 20 h 74"/>
                  <a:gd name="T116" fmla="*/ 38 w 74"/>
                  <a:gd name="T117" fmla="*/ 18 h 74"/>
                  <a:gd name="T118" fmla="*/ 38 w 74"/>
                  <a:gd name="T119" fmla="*/ 18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74" h="74">
                    <a:moveTo>
                      <a:pt x="38" y="74"/>
                    </a:moveTo>
                    <a:lnTo>
                      <a:pt x="38" y="74"/>
                    </a:lnTo>
                    <a:lnTo>
                      <a:pt x="30" y="74"/>
                    </a:lnTo>
                    <a:lnTo>
                      <a:pt x="24" y="72"/>
                    </a:lnTo>
                    <a:lnTo>
                      <a:pt x="18" y="68"/>
                    </a:lnTo>
                    <a:lnTo>
                      <a:pt x="12" y="64"/>
                    </a:lnTo>
                    <a:lnTo>
                      <a:pt x="8" y="58"/>
                    </a:lnTo>
                    <a:lnTo>
                      <a:pt x="4" y="52"/>
                    </a:lnTo>
                    <a:lnTo>
                      <a:pt x="2" y="46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2" y="30"/>
                    </a:lnTo>
                    <a:lnTo>
                      <a:pt x="4" y="24"/>
                    </a:lnTo>
                    <a:lnTo>
                      <a:pt x="8" y="18"/>
                    </a:lnTo>
                    <a:lnTo>
                      <a:pt x="12" y="12"/>
                    </a:lnTo>
                    <a:lnTo>
                      <a:pt x="18" y="8"/>
                    </a:lnTo>
                    <a:lnTo>
                      <a:pt x="24" y="4"/>
                    </a:lnTo>
                    <a:lnTo>
                      <a:pt x="30" y="2"/>
                    </a:lnTo>
                    <a:lnTo>
                      <a:pt x="38" y="0"/>
                    </a:lnTo>
                    <a:lnTo>
                      <a:pt x="38" y="0"/>
                    </a:lnTo>
                    <a:lnTo>
                      <a:pt x="46" y="2"/>
                    </a:lnTo>
                    <a:lnTo>
                      <a:pt x="52" y="4"/>
                    </a:lnTo>
                    <a:lnTo>
                      <a:pt x="58" y="8"/>
                    </a:lnTo>
                    <a:lnTo>
                      <a:pt x="64" y="12"/>
                    </a:lnTo>
                    <a:lnTo>
                      <a:pt x="68" y="18"/>
                    </a:lnTo>
                    <a:lnTo>
                      <a:pt x="72" y="24"/>
                    </a:lnTo>
                    <a:lnTo>
                      <a:pt x="74" y="30"/>
                    </a:lnTo>
                    <a:lnTo>
                      <a:pt x="74" y="38"/>
                    </a:lnTo>
                    <a:lnTo>
                      <a:pt x="74" y="38"/>
                    </a:lnTo>
                    <a:lnTo>
                      <a:pt x="74" y="46"/>
                    </a:lnTo>
                    <a:lnTo>
                      <a:pt x="72" y="52"/>
                    </a:lnTo>
                    <a:lnTo>
                      <a:pt x="68" y="58"/>
                    </a:lnTo>
                    <a:lnTo>
                      <a:pt x="64" y="64"/>
                    </a:lnTo>
                    <a:lnTo>
                      <a:pt x="58" y="68"/>
                    </a:lnTo>
                    <a:lnTo>
                      <a:pt x="52" y="72"/>
                    </a:lnTo>
                    <a:lnTo>
                      <a:pt x="46" y="74"/>
                    </a:lnTo>
                    <a:lnTo>
                      <a:pt x="38" y="74"/>
                    </a:lnTo>
                    <a:lnTo>
                      <a:pt x="38" y="74"/>
                    </a:lnTo>
                    <a:close/>
                    <a:moveTo>
                      <a:pt x="38" y="18"/>
                    </a:moveTo>
                    <a:lnTo>
                      <a:pt x="38" y="18"/>
                    </a:lnTo>
                    <a:lnTo>
                      <a:pt x="30" y="20"/>
                    </a:lnTo>
                    <a:lnTo>
                      <a:pt x="24" y="24"/>
                    </a:lnTo>
                    <a:lnTo>
                      <a:pt x="20" y="30"/>
                    </a:lnTo>
                    <a:lnTo>
                      <a:pt x="18" y="38"/>
                    </a:lnTo>
                    <a:lnTo>
                      <a:pt x="18" y="38"/>
                    </a:lnTo>
                    <a:lnTo>
                      <a:pt x="20" y="44"/>
                    </a:lnTo>
                    <a:lnTo>
                      <a:pt x="24" y="50"/>
                    </a:lnTo>
                    <a:lnTo>
                      <a:pt x="30" y="54"/>
                    </a:lnTo>
                    <a:lnTo>
                      <a:pt x="38" y="56"/>
                    </a:lnTo>
                    <a:lnTo>
                      <a:pt x="38" y="56"/>
                    </a:lnTo>
                    <a:lnTo>
                      <a:pt x="44" y="54"/>
                    </a:lnTo>
                    <a:lnTo>
                      <a:pt x="50" y="50"/>
                    </a:lnTo>
                    <a:lnTo>
                      <a:pt x="54" y="44"/>
                    </a:lnTo>
                    <a:lnTo>
                      <a:pt x="56" y="38"/>
                    </a:lnTo>
                    <a:lnTo>
                      <a:pt x="56" y="38"/>
                    </a:lnTo>
                    <a:lnTo>
                      <a:pt x="54" y="30"/>
                    </a:lnTo>
                    <a:lnTo>
                      <a:pt x="50" y="24"/>
                    </a:lnTo>
                    <a:lnTo>
                      <a:pt x="44" y="20"/>
                    </a:lnTo>
                    <a:lnTo>
                      <a:pt x="38" y="18"/>
                    </a:lnTo>
                    <a:lnTo>
                      <a:pt x="38" y="1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Freeform 228">
                <a:extLst>
                  <a:ext uri="{FF2B5EF4-FFF2-40B4-BE49-F238E27FC236}">
                    <a16:creationId xmlns:a16="http://schemas.microsoft.com/office/drawing/2014/main" id="{50F524A0-F438-48F8-B187-0CFA276ED38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772" y="3232"/>
                <a:ext cx="74" cy="74"/>
              </a:xfrm>
              <a:custGeom>
                <a:avLst/>
                <a:gdLst>
                  <a:gd name="T0" fmla="*/ 38 w 74"/>
                  <a:gd name="T1" fmla="*/ 74 h 74"/>
                  <a:gd name="T2" fmla="*/ 38 w 74"/>
                  <a:gd name="T3" fmla="*/ 74 h 74"/>
                  <a:gd name="T4" fmla="*/ 30 w 74"/>
                  <a:gd name="T5" fmla="*/ 74 h 74"/>
                  <a:gd name="T6" fmla="*/ 24 w 74"/>
                  <a:gd name="T7" fmla="*/ 72 h 74"/>
                  <a:gd name="T8" fmla="*/ 16 w 74"/>
                  <a:gd name="T9" fmla="*/ 68 h 74"/>
                  <a:gd name="T10" fmla="*/ 12 w 74"/>
                  <a:gd name="T11" fmla="*/ 64 h 74"/>
                  <a:gd name="T12" fmla="*/ 8 w 74"/>
                  <a:gd name="T13" fmla="*/ 58 h 74"/>
                  <a:gd name="T14" fmla="*/ 4 w 74"/>
                  <a:gd name="T15" fmla="*/ 52 h 74"/>
                  <a:gd name="T16" fmla="*/ 2 w 74"/>
                  <a:gd name="T17" fmla="*/ 46 h 74"/>
                  <a:gd name="T18" fmla="*/ 0 w 74"/>
                  <a:gd name="T19" fmla="*/ 38 h 74"/>
                  <a:gd name="T20" fmla="*/ 0 w 74"/>
                  <a:gd name="T21" fmla="*/ 38 h 74"/>
                  <a:gd name="T22" fmla="*/ 2 w 74"/>
                  <a:gd name="T23" fmla="*/ 30 h 74"/>
                  <a:gd name="T24" fmla="*/ 4 w 74"/>
                  <a:gd name="T25" fmla="*/ 24 h 74"/>
                  <a:gd name="T26" fmla="*/ 8 w 74"/>
                  <a:gd name="T27" fmla="*/ 18 h 74"/>
                  <a:gd name="T28" fmla="*/ 12 w 74"/>
                  <a:gd name="T29" fmla="*/ 12 h 74"/>
                  <a:gd name="T30" fmla="*/ 16 w 74"/>
                  <a:gd name="T31" fmla="*/ 8 h 74"/>
                  <a:gd name="T32" fmla="*/ 24 w 74"/>
                  <a:gd name="T33" fmla="*/ 4 h 74"/>
                  <a:gd name="T34" fmla="*/ 30 w 74"/>
                  <a:gd name="T35" fmla="*/ 2 h 74"/>
                  <a:gd name="T36" fmla="*/ 38 w 74"/>
                  <a:gd name="T37" fmla="*/ 0 h 74"/>
                  <a:gd name="T38" fmla="*/ 38 w 74"/>
                  <a:gd name="T39" fmla="*/ 0 h 74"/>
                  <a:gd name="T40" fmla="*/ 44 w 74"/>
                  <a:gd name="T41" fmla="*/ 2 h 74"/>
                  <a:gd name="T42" fmla="*/ 52 w 74"/>
                  <a:gd name="T43" fmla="*/ 4 h 74"/>
                  <a:gd name="T44" fmla="*/ 58 w 74"/>
                  <a:gd name="T45" fmla="*/ 8 h 74"/>
                  <a:gd name="T46" fmla="*/ 64 w 74"/>
                  <a:gd name="T47" fmla="*/ 12 h 74"/>
                  <a:gd name="T48" fmla="*/ 68 w 74"/>
                  <a:gd name="T49" fmla="*/ 18 h 74"/>
                  <a:gd name="T50" fmla="*/ 72 w 74"/>
                  <a:gd name="T51" fmla="*/ 24 h 74"/>
                  <a:gd name="T52" fmla="*/ 74 w 74"/>
                  <a:gd name="T53" fmla="*/ 30 h 74"/>
                  <a:gd name="T54" fmla="*/ 74 w 74"/>
                  <a:gd name="T55" fmla="*/ 38 h 74"/>
                  <a:gd name="T56" fmla="*/ 74 w 74"/>
                  <a:gd name="T57" fmla="*/ 38 h 74"/>
                  <a:gd name="T58" fmla="*/ 74 w 74"/>
                  <a:gd name="T59" fmla="*/ 46 h 74"/>
                  <a:gd name="T60" fmla="*/ 72 w 74"/>
                  <a:gd name="T61" fmla="*/ 52 h 74"/>
                  <a:gd name="T62" fmla="*/ 68 w 74"/>
                  <a:gd name="T63" fmla="*/ 58 h 74"/>
                  <a:gd name="T64" fmla="*/ 64 w 74"/>
                  <a:gd name="T65" fmla="*/ 64 h 74"/>
                  <a:gd name="T66" fmla="*/ 58 w 74"/>
                  <a:gd name="T67" fmla="*/ 68 h 74"/>
                  <a:gd name="T68" fmla="*/ 52 w 74"/>
                  <a:gd name="T69" fmla="*/ 72 h 74"/>
                  <a:gd name="T70" fmla="*/ 44 w 74"/>
                  <a:gd name="T71" fmla="*/ 74 h 74"/>
                  <a:gd name="T72" fmla="*/ 38 w 74"/>
                  <a:gd name="T73" fmla="*/ 74 h 74"/>
                  <a:gd name="T74" fmla="*/ 38 w 74"/>
                  <a:gd name="T75" fmla="*/ 74 h 74"/>
                  <a:gd name="T76" fmla="*/ 38 w 74"/>
                  <a:gd name="T77" fmla="*/ 18 h 74"/>
                  <a:gd name="T78" fmla="*/ 38 w 74"/>
                  <a:gd name="T79" fmla="*/ 18 h 74"/>
                  <a:gd name="T80" fmla="*/ 30 w 74"/>
                  <a:gd name="T81" fmla="*/ 20 h 74"/>
                  <a:gd name="T82" fmla="*/ 24 w 74"/>
                  <a:gd name="T83" fmla="*/ 24 h 74"/>
                  <a:gd name="T84" fmla="*/ 20 w 74"/>
                  <a:gd name="T85" fmla="*/ 30 h 74"/>
                  <a:gd name="T86" fmla="*/ 18 w 74"/>
                  <a:gd name="T87" fmla="*/ 38 h 74"/>
                  <a:gd name="T88" fmla="*/ 18 w 74"/>
                  <a:gd name="T89" fmla="*/ 38 h 74"/>
                  <a:gd name="T90" fmla="*/ 20 w 74"/>
                  <a:gd name="T91" fmla="*/ 44 h 74"/>
                  <a:gd name="T92" fmla="*/ 24 w 74"/>
                  <a:gd name="T93" fmla="*/ 50 h 74"/>
                  <a:gd name="T94" fmla="*/ 30 w 74"/>
                  <a:gd name="T95" fmla="*/ 54 h 74"/>
                  <a:gd name="T96" fmla="*/ 38 w 74"/>
                  <a:gd name="T97" fmla="*/ 56 h 74"/>
                  <a:gd name="T98" fmla="*/ 38 w 74"/>
                  <a:gd name="T99" fmla="*/ 56 h 74"/>
                  <a:gd name="T100" fmla="*/ 44 w 74"/>
                  <a:gd name="T101" fmla="*/ 54 h 74"/>
                  <a:gd name="T102" fmla="*/ 50 w 74"/>
                  <a:gd name="T103" fmla="*/ 50 h 74"/>
                  <a:gd name="T104" fmla="*/ 54 w 74"/>
                  <a:gd name="T105" fmla="*/ 44 h 74"/>
                  <a:gd name="T106" fmla="*/ 56 w 74"/>
                  <a:gd name="T107" fmla="*/ 38 h 74"/>
                  <a:gd name="T108" fmla="*/ 56 w 74"/>
                  <a:gd name="T109" fmla="*/ 38 h 74"/>
                  <a:gd name="T110" fmla="*/ 54 w 74"/>
                  <a:gd name="T111" fmla="*/ 30 h 74"/>
                  <a:gd name="T112" fmla="*/ 50 w 74"/>
                  <a:gd name="T113" fmla="*/ 24 h 74"/>
                  <a:gd name="T114" fmla="*/ 44 w 74"/>
                  <a:gd name="T115" fmla="*/ 20 h 74"/>
                  <a:gd name="T116" fmla="*/ 38 w 74"/>
                  <a:gd name="T117" fmla="*/ 18 h 74"/>
                  <a:gd name="T118" fmla="*/ 38 w 74"/>
                  <a:gd name="T119" fmla="*/ 18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74" h="74">
                    <a:moveTo>
                      <a:pt x="38" y="74"/>
                    </a:moveTo>
                    <a:lnTo>
                      <a:pt x="38" y="74"/>
                    </a:lnTo>
                    <a:lnTo>
                      <a:pt x="30" y="74"/>
                    </a:lnTo>
                    <a:lnTo>
                      <a:pt x="24" y="72"/>
                    </a:lnTo>
                    <a:lnTo>
                      <a:pt x="16" y="68"/>
                    </a:lnTo>
                    <a:lnTo>
                      <a:pt x="12" y="64"/>
                    </a:lnTo>
                    <a:lnTo>
                      <a:pt x="8" y="58"/>
                    </a:lnTo>
                    <a:lnTo>
                      <a:pt x="4" y="52"/>
                    </a:lnTo>
                    <a:lnTo>
                      <a:pt x="2" y="46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2" y="30"/>
                    </a:lnTo>
                    <a:lnTo>
                      <a:pt x="4" y="24"/>
                    </a:lnTo>
                    <a:lnTo>
                      <a:pt x="8" y="18"/>
                    </a:lnTo>
                    <a:lnTo>
                      <a:pt x="12" y="12"/>
                    </a:lnTo>
                    <a:lnTo>
                      <a:pt x="16" y="8"/>
                    </a:lnTo>
                    <a:lnTo>
                      <a:pt x="24" y="4"/>
                    </a:lnTo>
                    <a:lnTo>
                      <a:pt x="30" y="2"/>
                    </a:lnTo>
                    <a:lnTo>
                      <a:pt x="38" y="0"/>
                    </a:lnTo>
                    <a:lnTo>
                      <a:pt x="38" y="0"/>
                    </a:lnTo>
                    <a:lnTo>
                      <a:pt x="44" y="2"/>
                    </a:lnTo>
                    <a:lnTo>
                      <a:pt x="52" y="4"/>
                    </a:lnTo>
                    <a:lnTo>
                      <a:pt x="58" y="8"/>
                    </a:lnTo>
                    <a:lnTo>
                      <a:pt x="64" y="12"/>
                    </a:lnTo>
                    <a:lnTo>
                      <a:pt x="68" y="18"/>
                    </a:lnTo>
                    <a:lnTo>
                      <a:pt x="72" y="24"/>
                    </a:lnTo>
                    <a:lnTo>
                      <a:pt x="74" y="30"/>
                    </a:lnTo>
                    <a:lnTo>
                      <a:pt x="74" y="38"/>
                    </a:lnTo>
                    <a:lnTo>
                      <a:pt x="74" y="38"/>
                    </a:lnTo>
                    <a:lnTo>
                      <a:pt x="74" y="46"/>
                    </a:lnTo>
                    <a:lnTo>
                      <a:pt x="72" y="52"/>
                    </a:lnTo>
                    <a:lnTo>
                      <a:pt x="68" y="58"/>
                    </a:lnTo>
                    <a:lnTo>
                      <a:pt x="64" y="64"/>
                    </a:lnTo>
                    <a:lnTo>
                      <a:pt x="58" y="68"/>
                    </a:lnTo>
                    <a:lnTo>
                      <a:pt x="52" y="72"/>
                    </a:lnTo>
                    <a:lnTo>
                      <a:pt x="44" y="74"/>
                    </a:lnTo>
                    <a:lnTo>
                      <a:pt x="38" y="74"/>
                    </a:lnTo>
                    <a:lnTo>
                      <a:pt x="38" y="74"/>
                    </a:lnTo>
                    <a:close/>
                    <a:moveTo>
                      <a:pt x="38" y="18"/>
                    </a:moveTo>
                    <a:lnTo>
                      <a:pt x="38" y="18"/>
                    </a:lnTo>
                    <a:lnTo>
                      <a:pt x="30" y="20"/>
                    </a:lnTo>
                    <a:lnTo>
                      <a:pt x="24" y="24"/>
                    </a:lnTo>
                    <a:lnTo>
                      <a:pt x="20" y="30"/>
                    </a:lnTo>
                    <a:lnTo>
                      <a:pt x="18" y="38"/>
                    </a:lnTo>
                    <a:lnTo>
                      <a:pt x="18" y="38"/>
                    </a:lnTo>
                    <a:lnTo>
                      <a:pt x="20" y="44"/>
                    </a:lnTo>
                    <a:lnTo>
                      <a:pt x="24" y="50"/>
                    </a:lnTo>
                    <a:lnTo>
                      <a:pt x="30" y="54"/>
                    </a:lnTo>
                    <a:lnTo>
                      <a:pt x="38" y="56"/>
                    </a:lnTo>
                    <a:lnTo>
                      <a:pt x="38" y="56"/>
                    </a:lnTo>
                    <a:lnTo>
                      <a:pt x="44" y="54"/>
                    </a:lnTo>
                    <a:lnTo>
                      <a:pt x="50" y="50"/>
                    </a:lnTo>
                    <a:lnTo>
                      <a:pt x="54" y="44"/>
                    </a:lnTo>
                    <a:lnTo>
                      <a:pt x="56" y="38"/>
                    </a:lnTo>
                    <a:lnTo>
                      <a:pt x="56" y="38"/>
                    </a:lnTo>
                    <a:lnTo>
                      <a:pt x="54" y="30"/>
                    </a:lnTo>
                    <a:lnTo>
                      <a:pt x="50" y="24"/>
                    </a:lnTo>
                    <a:lnTo>
                      <a:pt x="44" y="20"/>
                    </a:lnTo>
                    <a:lnTo>
                      <a:pt x="38" y="18"/>
                    </a:lnTo>
                    <a:lnTo>
                      <a:pt x="38" y="1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Freeform 229">
                <a:extLst>
                  <a:ext uri="{FF2B5EF4-FFF2-40B4-BE49-F238E27FC236}">
                    <a16:creationId xmlns:a16="http://schemas.microsoft.com/office/drawing/2014/main" id="{9153BB52-6951-4E4C-A3D3-4029624C415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64" y="3232"/>
                <a:ext cx="74" cy="74"/>
              </a:xfrm>
              <a:custGeom>
                <a:avLst/>
                <a:gdLst>
                  <a:gd name="T0" fmla="*/ 38 w 74"/>
                  <a:gd name="T1" fmla="*/ 74 h 74"/>
                  <a:gd name="T2" fmla="*/ 38 w 74"/>
                  <a:gd name="T3" fmla="*/ 74 h 74"/>
                  <a:gd name="T4" fmla="*/ 30 w 74"/>
                  <a:gd name="T5" fmla="*/ 74 h 74"/>
                  <a:gd name="T6" fmla="*/ 24 w 74"/>
                  <a:gd name="T7" fmla="*/ 72 h 74"/>
                  <a:gd name="T8" fmla="*/ 16 w 74"/>
                  <a:gd name="T9" fmla="*/ 68 h 74"/>
                  <a:gd name="T10" fmla="*/ 12 w 74"/>
                  <a:gd name="T11" fmla="*/ 64 h 74"/>
                  <a:gd name="T12" fmla="*/ 6 w 74"/>
                  <a:gd name="T13" fmla="*/ 58 h 74"/>
                  <a:gd name="T14" fmla="*/ 4 w 74"/>
                  <a:gd name="T15" fmla="*/ 52 h 74"/>
                  <a:gd name="T16" fmla="*/ 2 w 74"/>
                  <a:gd name="T17" fmla="*/ 46 h 74"/>
                  <a:gd name="T18" fmla="*/ 0 w 74"/>
                  <a:gd name="T19" fmla="*/ 38 h 74"/>
                  <a:gd name="T20" fmla="*/ 0 w 74"/>
                  <a:gd name="T21" fmla="*/ 38 h 74"/>
                  <a:gd name="T22" fmla="*/ 2 w 74"/>
                  <a:gd name="T23" fmla="*/ 30 h 74"/>
                  <a:gd name="T24" fmla="*/ 4 w 74"/>
                  <a:gd name="T25" fmla="*/ 24 h 74"/>
                  <a:gd name="T26" fmla="*/ 6 w 74"/>
                  <a:gd name="T27" fmla="*/ 18 h 74"/>
                  <a:gd name="T28" fmla="*/ 12 w 74"/>
                  <a:gd name="T29" fmla="*/ 12 h 74"/>
                  <a:gd name="T30" fmla="*/ 16 w 74"/>
                  <a:gd name="T31" fmla="*/ 8 h 74"/>
                  <a:gd name="T32" fmla="*/ 24 w 74"/>
                  <a:gd name="T33" fmla="*/ 4 h 74"/>
                  <a:gd name="T34" fmla="*/ 30 w 74"/>
                  <a:gd name="T35" fmla="*/ 2 h 74"/>
                  <a:gd name="T36" fmla="*/ 38 w 74"/>
                  <a:gd name="T37" fmla="*/ 0 h 74"/>
                  <a:gd name="T38" fmla="*/ 38 w 74"/>
                  <a:gd name="T39" fmla="*/ 0 h 74"/>
                  <a:gd name="T40" fmla="*/ 44 w 74"/>
                  <a:gd name="T41" fmla="*/ 2 h 74"/>
                  <a:gd name="T42" fmla="*/ 52 w 74"/>
                  <a:gd name="T43" fmla="*/ 4 h 74"/>
                  <a:gd name="T44" fmla="*/ 58 w 74"/>
                  <a:gd name="T45" fmla="*/ 8 h 74"/>
                  <a:gd name="T46" fmla="*/ 64 w 74"/>
                  <a:gd name="T47" fmla="*/ 12 h 74"/>
                  <a:gd name="T48" fmla="*/ 68 w 74"/>
                  <a:gd name="T49" fmla="*/ 18 h 74"/>
                  <a:gd name="T50" fmla="*/ 72 w 74"/>
                  <a:gd name="T51" fmla="*/ 24 h 74"/>
                  <a:gd name="T52" fmla="*/ 74 w 74"/>
                  <a:gd name="T53" fmla="*/ 30 h 74"/>
                  <a:gd name="T54" fmla="*/ 74 w 74"/>
                  <a:gd name="T55" fmla="*/ 38 h 74"/>
                  <a:gd name="T56" fmla="*/ 74 w 74"/>
                  <a:gd name="T57" fmla="*/ 38 h 74"/>
                  <a:gd name="T58" fmla="*/ 74 w 74"/>
                  <a:gd name="T59" fmla="*/ 46 h 74"/>
                  <a:gd name="T60" fmla="*/ 72 w 74"/>
                  <a:gd name="T61" fmla="*/ 52 h 74"/>
                  <a:gd name="T62" fmla="*/ 68 w 74"/>
                  <a:gd name="T63" fmla="*/ 58 h 74"/>
                  <a:gd name="T64" fmla="*/ 64 w 74"/>
                  <a:gd name="T65" fmla="*/ 64 h 74"/>
                  <a:gd name="T66" fmla="*/ 58 w 74"/>
                  <a:gd name="T67" fmla="*/ 68 h 74"/>
                  <a:gd name="T68" fmla="*/ 52 w 74"/>
                  <a:gd name="T69" fmla="*/ 72 h 74"/>
                  <a:gd name="T70" fmla="*/ 44 w 74"/>
                  <a:gd name="T71" fmla="*/ 74 h 74"/>
                  <a:gd name="T72" fmla="*/ 38 w 74"/>
                  <a:gd name="T73" fmla="*/ 74 h 74"/>
                  <a:gd name="T74" fmla="*/ 38 w 74"/>
                  <a:gd name="T75" fmla="*/ 74 h 74"/>
                  <a:gd name="T76" fmla="*/ 38 w 74"/>
                  <a:gd name="T77" fmla="*/ 18 h 74"/>
                  <a:gd name="T78" fmla="*/ 38 w 74"/>
                  <a:gd name="T79" fmla="*/ 18 h 74"/>
                  <a:gd name="T80" fmla="*/ 30 w 74"/>
                  <a:gd name="T81" fmla="*/ 20 h 74"/>
                  <a:gd name="T82" fmla="*/ 24 w 74"/>
                  <a:gd name="T83" fmla="*/ 24 h 74"/>
                  <a:gd name="T84" fmla="*/ 20 w 74"/>
                  <a:gd name="T85" fmla="*/ 30 h 74"/>
                  <a:gd name="T86" fmla="*/ 18 w 74"/>
                  <a:gd name="T87" fmla="*/ 38 h 74"/>
                  <a:gd name="T88" fmla="*/ 18 w 74"/>
                  <a:gd name="T89" fmla="*/ 38 h 74"/>
                  <a:gd name="T90" fmla="*/ 20 w 74"/>
                  <a:gd name="T91" fmla="*/ 44 h 74"/>
                  <a:gd name="T92" fmla="*/ 24 w 74"/>
                  <a:gd name="T93" fmla="*/ 50 h 74"/>
                  <a:gd name="T94" fmla="*/ 30 w 74"/>
                  <a:gd name="T95" fmla="*/ 54 h 74"/>
                  <a:gd name="T96" fmla="*/ 38 w 74"/>
                  <a:gd name="T97" fmla="*/ 56 h 74"/>
                  <a:gd name="T98" fmla="*/ 38 w 74"/>
                  <a:gd name="T99" fmla="*/ 56 h 74"/>
                  <a:gd name="T100" fmla="*/ 44 w 74"/>
                  <a:gd name="T101" fmla="*/ 54 h 74"/>
                  <a:gd name="T102" fmla="*/ 50 w 74"/>
                  <a:gd name="T103" fmla="*/ 50 h 74"/>
                  <a:gd name="T104" fmla="*/ 54 w 74"/>
                  <a:gd name="T105" fmla="*/ 44 h 74"/>
                  <a:gd name="T106" fmla="*/ 56 w 74"/>
                  <a:gd name="T107" fmla="*/ 38 h 74"/>
                  <a:gd name="T108" fmla="*/ 56 w 74"/>
                  <a:gd name="T109" fmla="*/ 38 h 74"/>
                  <a:gd name="T110" fmla="*/ 54 w 74"/>
                  <a:gd name="T111" fmla="*/ 30 h 74"/>
                  <a:gd name="T112" fmla="*/ 50 w 74"/>
                  <a:gd name="T113" fmla="*/ 24 h 74"/>
                  <a:gd name="T114" fmla="*/ 44 w 74"/>
                  <a:gd name="T115" fmla="*/ 20 h 74"/>
                  <a:gd name="T116" fmla="*/ 38 w 74"/>
                  <a:gd name="T117" fmla="*/ 18 h 74"/>
                  <a:gd name="T118" fmla="*/ 38 w 74"/>
                  <a:gd name="T119" fmla="*/ 18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74" h="74">
                    <a:moveTo>
                      <a:pt x="38" y="74"/>
                    </a:moveTo>
                    <a:lnTo>
                      <a:pt x="38" y="74"/>
                    </a:lnTo>
                    <a:lnTo>
                      <a:pt x="30" y="74"/>
                    </a:lnTo>
                    <a:lnTo>
                      <a:pt x="24" y="72"/>
                    </a:lnTo>
                    <a:lnTo>
                      <a:pt x="16" y="68"/>
                    </a:lnTo>
                    <a:lnTo>
                      <a:pt x="12" y="64"/>
                    </a:lnTo>
                    <a:lnTo>
                      <a:pt x="6" y="58"/>
                    </a:lnTo>
                    <a:lnTo>
                      <a:pt x="4" y="52"/>
                    </a:lnTo>
                    <a:lnTo>
                      <a:pt x="2" y="46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2" y="30"/>
                    </a:lnTo>
                    <a:lnTo>
                      <a:pt x="4" y="24"/>
                    </a:lnTo>
                    <a:lnTo>
                      <a:pt x="6" y="18"/>
                    </a:lnTo>
                    <a:lnTo>
                      <a:pt x="12" y="12"/>
                    </a:lnTo>
                    <a:lnTo>
                      <a:pt x="16" y="8"/>
                    </a:lnTo>
                    <a:lnTo>
                      <a:pt x="24" y="4"/>
                    </a:lnTo>
                    <a:lnTo>
                      <a:pt x="30" y="2"/>
                    </a:lnTo>
                    <a:lnTo>
                      <a:pt x="38" y="0"/>
                    </a:lnTo>
                    <a:lnTo>
                      <a:pt x="38" y="0"/>
                    </a:lnTo>
                    <a:lnTo>
                      <a:pt x="44" y="2"/>
                    </a:lnTo>
                    <a:lnTo>
                      <a:pt x="52" y="4"/>
                    </a:lnTo>
                    <a:lnTo>
                      <a:pt x="58" y="8"/>
                    </a:lnTo>
                    <a:lnTo>
                      <a:pt x="64" y="12"/>
                    </a:lnTo>
                    <a:lnTo>
                      <a:pt x="68" y="18"/>
                    </a:lnTo>
                    <a:lnTo>
                      <a:pt x="72" y="24"/>
                    </a:lnTo>
                    <a:lnTo>
                      <a:pt x="74" y="30"/>
                    </a:lnTo>
                    <a:lnTo>
                      <a:pt x="74" y="38"/>
                    </a:lnTo>
                    <a:lnTo>
                      <a:pt x="74" y="38"/>
                    </a:lnTo>
                    <a:lnTo>
                      <a:pt x="74" y="46"/>
                    </a:lnTo>
                    <a:lnTo>
                      <a:pt x="72" y="52"/>
                    </a:lnTo>
                    <a:lnTo>
                      <a:pt x="68" y="58"/>
                    </a:lnTo>
                    <a:lnTo>
                      <a:pt x="64" y="64"/>
                    </a:lnTo>
                    <a:lnTo>
                      <a:pt x="58" y="68"/>
                    </a:lnTo>
                    <a:lnTo>
                      <a:pt x="52" y="72"/>
                    </a:lnTo>
                    <a:lnTo>
                      <a:pt x="44" y="74"/>
                    </a:lnTo>
                    <a:lnTo>
                      <a:pt x="38" y="74"/>
                    </a:lnTo>
                    <a:lnTo>
                      <a:pt x="38" y="74"/>
                    </a:lnTo>
                    <a:close/>
                    <a:moveTo>
                      <a:pt x="38" y="18"/>
                    </a:moveTo>
                    <a:lnTo>
                      <a:pt x="38" y="18"/>
                    </a:lnTo>
                    <a:lnTo>
                      <a:pt x="30" y="20"/>
                    </a:lnTo>
                    <a:lnTo>
                      <a:pt x="24" y="24"/>
                    </a:lnTo>
                    <a:lnTo>
                      <a:pt x="20" y="30"/>
                    </a:lnTo>
                    <a:lnTo>
                      <a:pt x="18" y="38"/>
                    </a:lnTo>
                    <a:lnTo>
                      <a:pt x="18" y="38"/>
                    </a:lnTo>
                    <a:lnTo>
                      <a:pt x="20" y="44"/>
                    </a:lnTo>
                    <a:lnTo>
                      <a:pt x="24" y="50"/>
                    </a:lnTo>
                    <a:lnTo>
                      <a:pt x="30" y="54"/>
                    </a:lnTo>
                    <a:lnTo>
                      <a:pt x="38" y="56"/>
                    </a:lnTo>
                    <a:lnTo>
                      <a:pt x="38" y="56"/>
                    </a:lnTo>
                    <a:lnTo>
                      <a:pt x="44" y="54"/>
                    </a:lnTo>
                    <a:lnTo>
                      <a:pt x="50" y="50"/>
                    </a:lnTo>
                    <a:lnTo>
                      <a:pt x="54" y="44"/>
                    </a:lnTo>
                    <a:lnTo>
                      <a:pt x="56" y="38"/>
                    </a:lnTo>
                    <a:lnTo>
                      <a:pt x="56" y="38"/>
                    </a:lnTo>
                    <a:lnTo>
                      <a:pt x="54" y="30"/>
                    </a:lnTo>
                    <a:lnTo>
                      <a:pt x="50" y="24"/>
                    </a:lnTo>
                    <a:lnTo>
                      <a:pt x="44" y="20"/>
                    </a:lnTo>
                    <a:lnTo>
                      <a:pt x="38" y="18"/>
                    </a:lnTo>
                    <a:lnTo>
                      <a:pt x="38" y="1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75DE582C-88E2-4C9E-812E-FFFBD6BD5797}"/>
              </a:ext>
            </a:extLst>
          </p:cNvPr>
          <p:cNvCxnSpPr>
            <a:cxnSpLocks/>
            <a:stCxn id="143" idx="3"/>
          </p:cNvCxnSpPr>
          <p:nvPr/>
        </p:nvCxnSpPr>
        <p:spPr>
          <a:xfrm>
            <a:off x="5962458" y="1653590"/>
            <a:ext cx="573031" cy="0"/>
          </a:xfrm>
          <a:prstGeom prst="straightConnector1">
            <a:avLst/>
          </a:prstGeom>
          <a:ln w="19050">
            <a:solidFill>
              <a:srgbClr val="99042F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ttangolo arrotondato 6">
            <a:extLst>
              <a:ext uri="{FF2B5EF4-FFF2-40B4-BE49-F238E27FC236}">
                <a16:creationId xmlns:a16="http://schemas.microsoft.com/office/drawing/2014/main" id="{30687380-1A58-4697-9C2F-C5D300E33A1E}"/>
              </a:ext>
            </a:extLst>
          </p:cNvPr>
          <p:cNvSpPr/>
          <p:nvPr/>
        </p:nvSpPr>
        <p:spPr>
          <a:xfrm>
            <a:off x="4735066" y="3992489"/>
            <a:ext cx="1216933" cy="38737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8575" cap="flat" cmpd="sng" algn="ctr">
            <a:noFill/>
            <a:prstDash val="solid"/>
          </a:ln>
          <a:effectLst/>
        </p:spPr>
        <p:txBody>
          <a:bodyPr rtlCol="0" anchor="ctr" anchorCtr="0"/>
          <a:lstStyle/>
          <a:p>
            <a:pPr algn="ctr" defTabSz="942505">
              <a:defRPr/>
            </a:pPr>
            <a:r>
              <a:rPr lang="it-IT" sz="1446" b="1" kern="0" dirty="0">
                <a:latin typeface="EYInterstate Light" panose="02000506000000020004" pitchFamily="2" charset="0"/>
              </a:rPr>
              <a:t> OPZIONE 2</a:t>
            </a:r>
            <a:endParaRPr lang="it-IT" sz="1265" b="1" kern="0" dirty="0">
              <a:latin typeface="EYInterstate Light" panose="02000506000000020004" pitchFamily="2" charset="0"/>
            </a:endParaRPr>
          </a:p>
        </p:txBody>
      </p: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1F95645F-8D7A-4129-895E-888EFDDC936C}"/>
              </a:ext>
            </a:extLst>
          </p:cNvPr>
          <p:cNvCxnSpPr>
            <a:cxnSpLocks/>
            <a:stCxn id="173" idx="3"/>
          </p:cNvCxnSpPr>
          <p:nvPr/>
        </p:nvCxnSpPr>
        <p:spPr>
          <a:xfrm>
            <a:off x="5951999" y="4186174"/>
            <a:ext cx="573031" cy="1"/>
          </a:xfrm>
          <a:prstGeom prst="straightConnector1">
            <a:avLst/>
          </a:prstGeom>
          <a:ln w="19050">
            <a:solidFill>
              <a:srgbClr val="730323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or: Elbow 174">
            <a:extLst>
              <a:ext uri="{FF2B5EF4-FFF2-40B4-BE49-F238E27FC236}">
                <a16:creationId xmlns:a16="http://schemas.microsoft.com/office/drawing/2014/main" id="{7EF74BA5-FBA1-4F6B-B279-F7E5669373CD}"/>
              </a:ext>
            </a:extLst>
          </p:cNvPr>
          <p:cNvCxnSpPr>
            <a:stCxn id="143" idx="1"/>
            <a:endCxn id="146" idx="3"/>
          </p:cNvCxnSpPr>
          <p:nvPr/>
        </p:nvCxnSpPr>
        <p:spPr>
          <a:xfrm rot="10800000" flipV="1">
            <a:off x="2702723" y="1653589"/>
            <a:ext cx="2042803" cy="1260297"/>
          </a:xfrm>
          <a:prstGeom prst="bentConnector3">
            <a:avLst>
              <a:gd name="adj1" fmla="val 46108"/>
            </a:avLst>
          </a:prstGeom>
          <a:ln w="19050">
            <a:solidFill>
              <a:srgbClr val="99042F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or: Elbow 175">
            <a:extLst>
              <a:ext uri="{FF2B5EF4-FFF2-40B4-BE49-F238E27FC236}">
                <a16:creationId xmlns:a16="http://schemas.microsoft.com/office/drawing/2014/main" id="{1E953580-06C4-4041-B483-B293FB696A4C}"/>
              </a:ext>
            </a:extLst>
          </p:cNvPr>
          <p:cNvCxnSpPr>
            <a:cxnSpLocks/>
          </p:cNvCxnSpPr>
          <p:nvPr/>
        </p:nvCxnSpPr>
        <p:spPr>
          <a:xfrm rot="10800000">
            <a:off x="2785452" y="2913888"/>
            <a:ext cx="2042804" cy="1272287"/>
          </a:xfrm>
          <a:prstGeom prst="bentConnector3">
            <a:avLst>
              <a:gd name="adj1" fmla="val 50000"/>
            </a:avLst>
          </a:prstGeom>
          <a:ln w="19050">
            <a:solidFill>
              <a:srgbClr val="730323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ttangolo arrotondato 9">
            <a:extLst>
              <a:ext uri="{FF2B5EF4-FFF2-40B4-BE49-F238E27FC236}">
                <a16:creationId xmlns:a16="http://schemas.microsoft.com/office/drawing/2014/main" id="{D31DBCF4-291F-4B2E-87C1-6AC7E59E6940}"/>
              </a:ext>
            </a:extLst>
          </p:cNvPr>
          <p:cNvSpPr/>
          <p:nvPr/>
        </p:nvSpPr>
        <p:spPr>
          <a:xfrm>
            <a:off x="3806853" y="5204411"/>
            <a:ext cx="7251827" cy="877432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buClr>
                <a:srgbClr val="FFD200"/>
              </a:buClr>
            </a:pPr>
            <a:r>
              <a:rPr lang="it-IT" sz="1300" b="1" kern="0" dirty="0">
                <a:solidFill>
                  <a:schemeClr val="bg1"/>
                </a:solidFill>
                <a:latin typeface="EYInterstate Light" panose="02000506000000020004" pitchFamily="2" charset="0"/>
                <a:cs typeface="Calibri" panose="020F0502020204030204" pitchFamily="34" charset="0"/>
              </a:rPr>
              <a:t>Possibilità di esercitare Opzione 1 e 2 direttamente in corrispondenza dei c.d. SAL, i quali non possono essere più di 2 per ciascun intervento complessivo e ciascun SAL deve riferirsi ad almeno il 30% del medesimo intervento</a:t>
            </a:r>
          </a:p>
        </p:txBody>
      </p:sp>
      <p:sp>
        <p:nvSpPr>
          <p:cNvPr id="40" name="CasellaDiTesto 52">
            <a:extLst>
              <a:ext uri="{FF2B5EF4-FFF2-40B4-BE49-F238E27FC236}">
                <a16:creationId xmlns:a16="http://schemas.microsoft.com/office/drawing/2014/main" id="{2F0B5171-2490-43EA-9757-868171BD3E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7765" y="221755"/>
            <a:ext cx="9699625" cy="36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99042F"/>
                </a:solidFill>
                <a:latin typeface="EYInterstate Light" panose="02000506000000020004" pitchFamily="2" charset="0"/>
                <a:ea typeface="+mj-ea"/>
                <a:cs typeface="+mj-cs"/>
              </a:rPr>
              <a:t>La nuova agevolazione fiscale introdotta dal Decreto (2/2)</a:t>
            </a:r>
          </a:p>
        </p:txBody>
      </p:sp>
      <p:sp>
        <p:nvSpPr>
          <p:cNvPr id="41" name="Explosion 1 19">
            <a:extLst>
              <a:ext uri="{FF2B5EF4-FFF2-40B4-BE49-F238E27FC236}">
                <a16:creationId xmlns:a16="http://schemas.microsoft.com/office/drawing/2014/main" id="{88E0B8BD-B9B0-4E13-B55E-869A8D3A2AAA}"/>
              </a:ext>
            </a:extLst>
          </p:cNvPr>
          <p:cNvSpPr/>
          <p:nvPr/>
        </p:nvSpPr>
        <p:spPr>
          <a:xfrm>
            <a:off x="329184" y="5218890"/>
            <a:ext cx="2901597" cy="873583"/>
          </a:xfrm>
          <a:prstGeom prst="rect">
            <a:avLst/>
          </a:prstGeom>
          <a:solidFill>
            <a:srgbClr val="730323"/>
          </a:solidFill>
          <a:ln w="9525" cap="flat" cmpd="sng" algn="ctr">
            <a:solidFill>
              <a:srgbClr val="99042F"/>
            </a:solidFill>
            <a:prstDash val="solid"/>
          </a:ln>
          <a:effectLst/>
        </p:spPr>
        <p:txBody>
          <a:bodyPr rtlCol="0" anchor="ctr" anchorCtr="0"/>
          <a:lstStyle/>
          <a:p>
            <a:pPr algn="ctr" defTabSz="942505"/>
            <a:r>
              <a:rPr lang="it-IT" sz="1446" b="1" kern="0" dirty="0">
                <a:solidFill>
                  <a:schemeClr val="bg1"/>
                </a:solidFill>
                <a:latin typeface="+mj-lt"/>
              </a:rPr>
              <a:t>N.B.</a:t>
            </a:r>
          </a:p>
          <a:p>
            <a:pPr algn="ctr" defTabSz="942505"/>
            <a:r>
              <a:rPr lang="it-IT" sz="1446" b="1" kern="0" dirty="0">
                <a:solidFill>
                  <a:schemeClr val="bg1"/>
                </a:solidFill>
                <a:latin typeface="+mj-lt"/>
              </a:rPr>
              <a:t>Nel caso di Superbonus 110% e </a:t>
            </a:r>
            <a:r>
              <a:rPr lang="it-IT" sz="1446" b="1" kern="0" dirty="0" err="1">
                <a:solidFill>
                  <a:schemeClr val="bg1"/>
                </a:solidFill>
                <a:latin typeface="+mj-lt"/>
              </a:rPr>
              <a:t>Sismabonus</a:t>
            </a:r>
            <a:r>
              <a:rPr lang="it-IT" sz="1446" b="1" kern="0" dirty="0">
                <a:solidFill>
                  <a:schemeClr val="bg1"/>
                </a:solidFill>
                <a:latin typeface="+mj-lt"/>
              </a:rPr>
              <a:t> 110%</a:t>
            </a:r>
          </a:p>
        </p:txBody>
      </p:sp>
    </p:spTree>
    <p:extLst>
      <p:ext uri="{BB962C8B-B14F-4D97-AF65-F5344CB8AC3E}">
        <p14:creationId xmlns:p14="http://schemas.microsoft.com/office/powerpoint/2010/main" val="1515798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arrotondato 6">
            <a:extLst>
              <a:ext uri="{FF2B5EF4-FFF2-40B4-BE49-F238E27FC236}">
                <a16:creationId xmlns:a16="http://schemas.microsoft.com/office/drawing/2014/main" id="{9A52C896-FF7E-46DB-A826-EBEE016BDE7D}"/>
              </a:ext>
            </a:extLst>
          </p:cNvPr>
          <p:cNvSpPr/>
          <p:nvPr/>
        </p:nvSpPr>
        <p:spPr>
          <a:xfrm>
            <a:off x="689457" y="1258654"/>
            <a:ext cx="2141054" cy="979260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288000" rtlCol="0" anchor="ctr" anchorCtr="0">
            <a:noAutofit/>
          </a:bodyPr>
          <a:lstStyle/>
          <a:p>
            <a:pPr algn="ctr" defTabSz="942505">
              <a:spcAft>
                <a:spcPts val="600"/>
              </a:spcAft>
              <a:buClr>
                <a:srgbClr val="2E2E38"/>
              </a:buClr>
              <a:buSzPct val="70000"/>
            </a:pPr>
            <a:endParaRPr lang="it-IT" sz="1200" b="1" kern="0" dirty="0">
              <a:solidFill>
                <a:schemeClr val="bg1"/>
              </a:solidFill>
              <a:latin typeface="EYInterstate Light" panose="02000506000000020004" pitchFamily="2" charset="0"/>
            </a:endParaRPr>
          </a:p>
          <a:p>
            <a:pPr algn="ctr" defTabSz="942505"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Attestato di Prestazione Energetica </a:t>
            </a:r>
          </a:p>
          <a:p>
            <a:pPr algn="ctr" defTabSz="942505"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(A.P.E.)</a:t>
            </a:r>
          </a:p>
        </p:txBody>
      </p:sp>
      <p:sp>
        <p:nvSpPr>
          <p:cNvPr id="17" name="Rettangolo arrotondato 6">
            <a:extLst>
              <a:ext uri="{FF2B5EF4-FFF2-40B4-BE49-F238E27FC236}">
                <a16:creationId xmlns:a16="http://schemas.microsoft.com/office/drawing/2014/main" id="{A6872C47-4E47-4530-AF63-409272FFFD1E}"/>
              </a:ext>
            </a:extLst>
          </p:cNvPr>
          <p:cNvSpPr/>
          <p:nvPr/>
        </p:nvSpPr>
        <p:spPr>
          <a:xfrm>
            <a:off x="684693" y="2804691"/>
            <a:ext cx="2145818" cy="690399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942505">
              <a:lnSpc>
                <a:spcPts val="1200"/>
              </a:lnSpc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Asseverazioni rilasciate dal Tecnico Abilitato</a:t>
            </a:r>
          </a:p>
        </p:txBody>
      </p:sp>
      <p:sp>
        <p:nvSpPr>
          <p:cNvPr id="18" name="Freeform 66">
            <a:extLst>
              <a:ext uri="{FF2B5EF4-FFF2-40B4-BE49-F238E27FC236}">
                <a16:creationId xmlns:a16="http://schemas.microsoft.com/office/drawing/2014/main" id="{6A38FB79-AA4F-42D7-ADDD-7D88DBE54F3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376122" y="4075343"/>
            <a:ext cx="326419" cy="432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defTabSz="942505">
              <a:defRPr/>
            </a:pPr>
            <a:endParaRPr lang="de-DE" sz="1200" kern="0">
              <a:solidFill>
                <a:srgbClr val="2E2E38"/>
              </a:solidFill>
              <a:highlight>
                <a:srgbClr val="FFE600"/>
              </a:highlight>
            </a:endParaRPr>
          </a:p>
        </p:txBody>
      </p:sp>
      <p:sp>
        <p:nvSpPr>
          <p:cNvPr id="19" name="Rettangolo arrotondato 9">
            <a:extLst>
              <a:ext uri="{FF2B5EF4-FFF2-40B4-BE49-F238E27FC236}">
                <a16:creationId xmlns:a16="http://schemas.microsoft.com/office/drawing/2014/main" id="{E0F852B4-1F3D-4F59-84B6-0DDD5C84DE8B}"/>
              </a:ext>
            </a:extLst>
          </p:cNvPr>
          <p:cNvSpPr/>
          <p:nvPr/>
        </p:nvSpPr>
        <p:spPr>
          <a:xfrm>
            <a:off x="3070746" y="1258655"/>
            <a:ext cx="8175586" cy="9364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defTabSz="942505"/>
            <a:r>
              <a:rPr lang="it-IT" sz="1400" kern="0" dirty="0">
                <a:latin typeface="EYInterstate Light" panose="02000506000000020004" pitchFamily="2" charset="0"/>
              </a:rPr>
              <a:t>n. 2 A.P.E. (una prima dell’avvio dei lavori e l’altra al termine dei lavori) rilasciati da Tecnico Abilitato nella forma della dichiarazione asseverata. Dal confronto dei due A.P.E. deve risultare:</a:t>
            </a:r>
          </a:p>
          <a:p>
            <a:pPr marL="285750" indent="-285750" defTabSz="942505">
              <a:buFont typeface="+mj-lt"/>
              <a:buAutoNum type="romanLcPeriod"/>
            </a:pPr>
            <a:r>
              <a:rPr lang="it-IT" sz="1400" kern="0" dirty="0">
                <a:latin typeface="EYInterstate Light" panose="02000506000000020004" pitchFamily="2" charset="0"/>
              </a:rPr>
              <a:t>Miglioramento di almeno due classi energetiche dell’edificio</a:t>
            </a:r>
          </a:p>
          <a:p>
            <a:pPr marL="285750" indent="-285750" defTabSz="942505">
              <a:buFont typeface="+mj-lt"/>
              <a:buAutoNum type="romanLcPeriod"/>
            </a:pPr>
            <a:r>
              <a:rPr lang="it-IT" sz="1400" kern="0" dirty="0">
                <a:latin typeface="EYInterstate Light" panose="02000506000000020004" pitchFamily="2" charset="0"/>
              </a:rPr>
              <a:t>Conseguimento della classe energetica più alta</a:t>
            </a:r>
          </a:p>
        </p:txBody>
      </p:sp>
      <p:sp>
        <p:nvSpPr>
          <p:cNvPr id="20" name="Rettangolo arrotondato 6">
            <a:extLst>
              <a:ext uri="{FF2B5EF4-FFF2-40B4-BE49-F238E27FC236}">
                <a16:creationId xmlns:a16="http://schemas.microsoft.com/office/drawing/2014/main" id="{22925576-530E-4C7E-B648-5BB014C7D161}"/>
              </a:ext>
            </a:extLst>
          </p:cNvPr>
          <p:cNvSpPr/>
          <p:nvPr/>
        </p:nvSpPr>
        <p:spPr>
          <a:xfrm>
            <a:off x="684693" y="801460"/>
            <a:ext cx="10561639" cy="295370"/>
          </a:xfrm>
          <a:prstGeom prst="rect">
            <a:avLst/>
          </a:prstGeom>
          <a:noFill/>
          <a:ln w="28575" cap="flat" cmpd="sng" algn="ctr">
            <a:noFill/>
            <a:prstDash val="solid"/>
          </a:ln>
          <a:effectLst/>
        </p:spPr>
        <p:txBody>
          <a:bodyPr rtlCol="0" anchor="ctr" anchorCtr="0"/>
          <a:lstStyle/>
          <a:p>
            <a:pPr marL="0" marR="0" lvl="0" indent="0" defTabSz="94250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EYInterstate Light" panose="02000506000000020004" pitchFamily="2" charset="0"/>
              </a:rPr>
              <a:t>Adempimenti richiesti ai fini dell’accesso alla detrazione</a:t>
            </a:r>
          </a:p>
        </p:txBody>
      </p:sp>
      <p:sp>
        <p:nvSpPr>
          <p:cNvPr id="21" name="Rettangolo arrotondato 6">
            <a:extLst>
              <a:ext uri="{FF2B5EF4-FFF2-40B4-BE49-F238E27FC236}">
                <a16:creationId xmlns:a16="http://schemas.microsoft.com/office/drawing/2014/main" id="{D9D736BE-C612-4AC2-BE44-65BA1239C748}"/>
              </a:ext>
            </a:extLst>
          </p:cNvPr>
          <p:cNvSpPr/>
          <p:nvPr/>
        </p:nvSpPr>
        <p:spPr>
          <a:xfrm>
            <a:off x="684693" y="2387472"/>
            <a:ext cx="10680908" cy="295370"/>
          </a:xfrm>
          <a:prstGeom prst="rect">
            <a:avLst/>
          </a:prstGeom>
          <a:noFill/>
          <a:ln w="28575" cap="flat" cmpd="sng" algn="ctr">
            <a:noFill/>
            <a:prstDash val="solid"/>
          </a:ln>
          <a:effectLst/>
        </p:spPr>
        <p:txBody>
          <a:bodyPr rtlCol="0" anchor="ctr" anchorCtr="0"/>
          <a:lstStyle/>
          <a:p>
            <a:pPr defTabSz="942505"/>
            <a:r>
              <a:rPr lang="it-IT" sz="1400" b="1" kern="0" dirty="0">
                <a:latin typeface="EYInterstate Light" panose="02000506000000020004" pitchFamily="2" charset="0"/>
              </a:rPr>
              <a:t>Ulteriori adempimenti ai fini dell’opzione per la «cessione del Credito d’imposta» o per lo «sconto in fattura»</a:t>
            </a:r>
          </a:p>
        </p:txBody>
      </p:sp>
      <p:sp>
        <p:nvSpPr>
          <p:cNvPr id="22" name="Rettangolo arrotondato 9">
            <a:extLst>
              <a:ext uri="{FF2B5EF4-FFF2-40B4-BE49-F238E27FC236}">
                <a16:creationId xmlns:a16="http://schemas.microsoft.com/office/drawing/2014/main" id="{4684E406-2B8C-4833-802C-875A72A8F1F0}"/>
              </a:ext>
            </a:extLst>
          </p:cNvPr>
          <p:cNvSpPr/>
          <p:nvPr/>
        </p:nvSpPr>
        <p:spPr>
          <a:xfrm>
            <a:off x="3070746" y="3648730"/>
            <a:ext cx="8175586" cy="72283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defTabSz="942505"/>
            <a:r>
              <a:rPr lang="it-IT" sz="1400" kern="0" dirty="0">
                <a:latin typeface="EYInterstate Light" panose="02000506000000020004" pitchFamily="2" charset="0"/>
              </a:rPr>
              <a:t>Attestazione sussistenza dei requisiti che danno diritto alla detrazione d’imposta nonché degli adempimenti tecnici previsti dalla norma</a:t>
            </a:r>
          </a:p>
        </p:txBody>
      </p:sp>
      <p:sp>
        <p:nvSpPr>
          <p:cNvPr id="23" name="Rettangolo arrotondato 6">
            <a:extLst>
              <a:ext uri="{FF2B5EF4-FFF2-40B4-BE49-F238E27FC236}">
                <a16:creationId xmlns:a16="http://schemas.microsoft.com/office/drawing/2014/main" id="{1B1E8170-A63A-4DCB-B31F-5EE500AA093F}"/>
              </a:ext>
            </a:extLst>
          </p:cNvPr>
          <p:cNvSpPr/>
          <p:nvPr/>
        </p:nvSpPr>
        <p:spPr>
          <a:xfrm>
            <a:off x="684693" y="3609177"/>
            <a:ext cx="2145818" cy="763050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942505">
              <a:lnSpc>
                <a:spcPts val="1200"/>
              </a:lnSpc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Visto di Conformità</a:t>
            </a:r>
          </a:p>
        </p:txBody>
      </p:sp>
      <p:sp>
        <p:nvSpPr>
          <p:cNvPr id="24" name="Rettangolo arrotondato 9">
            <a:extLst>
              <a:ext uri="{FF2B5EF4-FFF2-40B4-BE49-F238E27FC236}">
                <a16:creationId xmlns:a16="http://schemas.microsoft.com/office/drawing/2014/main" id="{83F2CDB1-9D56-4673-843C-6BA96D9B3B02}"/>
              </a:ext>
            </a:extLst>
          </p:cNvPr>
          <p:cNvSpPr/>
          <p:nvPr/>
        </p:nvSpPr>
        <p:spPr>
          <a:xfrm>
            <a:off x="3070746" y="2802932"/>
            <a:ext cx="8175586" cy="75997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defTabSz="942505"/>
            <a:r>
              <a:rPr lang="it-IT" sz="1400" kern="0" dirty="0">
                <a:latin typeface="EYInterstate Light" panose="02000506000000020004" pitchFamily="2" charset="0"/>
              </a:rPr>
              <a:t>Certificazione congruità spese sostenute per singolo intervento e sussistenza requisiti tecnici certificanti la riqualificazione energetica e/o la riduzione del rischio sismico</a:t>
            </a:r>
          </a:p>
        </p:txBody>
      </p:sp>
      <p:sp>
        <p:nvSpPr>
          <p:cNvPr id="26" name="Rettangolo arrotondato 9">
            <a:extLst>
              <a:ext uri="{FF2B5EF4-FFF2-40B4-BE49-F238E27FC236}">
                <a16:creationId xmlns:a16="http://schemas.microsoft.com/office/drawing/2014/main" id="{58B1AB97-BB67-420D-B1AD-20CF81A35EC3}"/>
              </a:ext>
            </a:extLst>
          </p:cNvPr>
          <p:cNvSpPr/>
          <p:nvPr/>
        </p:nvSpPr>
        <p:spPr>
          <a:xfrm>
            <a:off x="3070744" y="4512021"/>
            <a:ext cx="8175585" cy="365652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buClr>
                <a:srgbClr val="FFD200"/>
              </a:buClr>
            </a:pPr>
            <a:r>
              <a:rPr lang="it-IT" sz="1400" b="1" kern="0" dirty="0">
                <a:solidFill>
                  <a:schemeClr val="bg1"/>
                </a:solidFill>
                <a:latin typeface="EYInterstate Light" panose="02000506000000020004" pitchFamily="2" charset="0"/>
                <a:cs typeface="Calibri" panose="020F0502020204030204" pitchFamily="34" charset="0"/>
              </a:rPr>
              <a:t>Le Asseverazioni tecniche ed il Visto di conformità dovranno essere rilasciati per ogni SAL e a fine lavori</a:t>
            </a:r>
          </a:p>
        </p:txBody>
      </p:sp>
      <p:sp>
        <p:nvSpPr>
          <p:cNvPr id="28" name="Rettangolo arrotondato 9">
            <a:extLst>
              <a:ext uri="{FF2B5EF4-FFF2-40B4-BE49-F238E27FC236}">
                <a16:creationId xmlns:a16="http://schemas.microsoft.com/office/drawing/2014/main" id="{F4228FBB-1EF2-4F33-9B42-96D4C8D7F38C}"/>
              </a:ext>
            </a:extLst>
          </p:cNvPr>
          <p:cNvSpPr/>
          <p:nvPr/>
        </p:nvSpPr>
        <p:spPr>
          <a:xfrm>
            <a:off x="3070745" y="5012032"/>
            <a:ext cx="8175584" cy="514276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buClr>
                <a:srgbClr val="FFD200"/>
              </a:buClr>
            </a:pPr>
            <a:r>
              <a:rPr lang="it-IT" sz="1400" b="1" kern="0" dirty="0">
                <a:solidFill>
                  <a:schemeClr val="bg1"/>
                </a:solidFill>
                <a:latin typeface="EYInterstate Light" panose="02000506000000020004"/>
                <a:cs typeface="Calibri" panose="020F0502020204030204" pitchFamily="34" charset="0"/>
              </a:rPr>
              <a:t>Le spese sostenute per il rilascio delle summenzionate attestazioni (i.e. Asseverazioni e Visto di Conformità) rientrano tra le spese detraibili per gli Interventi Agevolati </a:t>
            </a:r>
          </a:p>
        </p:txBody>
      </p:sp>
      <p:sp>
        <p:nvSpPr>
          <p:cNvPr id="25" name="CasellaDiTesto 52">
            <a:extLst>
              <a:ext uri="{FF2B5EF4-FFF2-40B4-BE49-F238E27FC236}">
                <a16:creationId xmlns:a16="http://schemas.microsoft.com/office/drawing/2014/main" id="{B071659E-9F9D-4C31-A127-195A81D27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8166" y="244888"/>
            <a:ext cx="9699625" cy="36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99042F"/>
                </a:solidFill>
                <a:latin typeface="EYInterstate Light" panose="02000506000000020004" pitchFamily="2" charset="0"/>
                <a:ea typeface="+mj-ea"/>
                <a:cs typeface="+mj-cs"/>
              </a:rPr>
              <a:t>I requisiti documentali per il Superbonus 110%</a:t>
            </a:r>
          </a:p>
        </p:txBody>
      </p:sp>
      <p:sp>
        <p:nvSpPr>
          <p:cNvPr id="30" name="Explosion 1 19">
            <a:extLst>
              <a:ext uri="{FF2B5EF4-FFF2-40B4-BE49-F238E27FC236}">
                <a16:creationId xmlns:a16="http://schemas.microsoft.com/office/drawing/2014/main" id="{57B220CB-1C27-44AD-B7E2-AC6AEF7FBBF1}"/>
              </a:ext>
            </a:extLst>
          </p:cNvPr>
          <p:cNvSpPr/>
          <p:nvPr/>
        </p:nvSpPr>
        <p:spPr>
          <a:xfrm>
            <a:off x="1130347" y="4715565"/>
            <a:ext cx="823310" cy="514275"/>
          </a:xfrm>
          <a:prstGeom prst="rect">
            <a:avLst/>
          </a:prstGeom>
          <a:solidFill>
            <a:srgbClr val="730323"/>
          </a:solidFill>
          <a:ln w="9525" cap="flat" cmpd="sng" algn="ctr">
            <a:solidFill>
              <a:srgbClr val="99042F"/>
            </a:solidFill>
            <a:prstDash val="solid"/>
          </a:ln>
          <a:effectLst/>
        </p:spPr>
        <p:txBody>
          <a:bodyPr rtlCol="0" anchor="ctr" anchorCtr="0"/>
          <a:lstStyle/>
          <a:p>
            <a:pPr algn="ctr" defTabSz="942505"/>
            <a:r>
              <a:rPr lang="it-IT" sz="1446" b="1" kern="0" dirty="0">
                <a:solidFill>
                  <a:schemeClr val="bg1"/>
                </a:solidFill>
                <a:latin typeface="+mj-lt"/>
              </a:rPr>
              <a:t>N.B.</a:t>
            </a:r>
          </a:p>
        </p:txBody>
      </p:sp>
      <p:sp>
        <p:nvSpPr>
          <p:cNvPr id="15" name="Rettangolo arrotondato 6">
            <a:extLst>
              <a:ext uri="{FF2B5EF4-FFF2-40B4-BE49-F238E27FC236}">
                <a16:creationId xmlns:a16="http://schemas.microsoft.com/office/drawing/2014/main" id="{8E129390-46B3-47D4-A120-3DAAA09CA26D}"/>
              </a:ext>
            </a:extLst>
          </p:cNvPr>
          <p:cNvSpPr/>
          <p:nvPr/>
        </p:nvSpPr>
        <p:spPr>
          <a:xfrm>
            <a:off x="689457" y="5716072"/>
            <a:ext cx="10556872" cy="393138"/>
          </a:xfrm>
          <a:prstGeom prst="rect">
            <a:avLst/>
          </a:prstGeom>
          <a:noFill/>
          <a:ln w="28575" cap="flat" cmpd="sng" algn="ctr">
            <a:noFill/>
            <a:prstDash val="solid"/>
          </a:ln>
          <a:effectLst/>
        </p:spPr>
        <p:txBody>
          <a:bodyPr rtlCol="0" anchor="ctr" anchorCtr="0"/>
          <a:lstStyle/>
          <a:p>
            <a:pPr algn="just" defTabSz="942505"/>
            <a:r>
              <a:rPr lang="it-IT" sz="1400" b="1" kern="0" dirty="0">
                <a:latin typeface="EYInterstate Light" panose="02000506000000020004" pitchFamily="2" charset="0"/>
              </a:rPr>
              <a:t>Per gli interventi che non sono riconducibili al Superbonus 110% sono previsti diversi adempimenti in funzione della tipologia dell’opera di riqualificazione</a:t>
            </a:r>
          </a:p>
        </p:txBody>
      </p:sp>
    </p:spTree>
    <p:extLst>
      <p:ext uri="{BB962C8B-B14F-4D97-AF65-F5344CB8AC3E}">
        <p14:creationId xmlns:p14="http://schemas.microsoft.com/office/powerpoint/2010/main" val="2291008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asellaDiTesto 52">
            <a:extLst>
              <a:ext uri="{FF2B5EF4-FFF2-40B4-BE49-F238E27FC236}">
                <a16:creationId xmlns:a16="http://schemas.microsoft.com/office/drawing/2014/main" id="{11EFC5DA-02F2-4160-85AB-180097751EAF}"/>
              </a:ext>
            </a:extLst>
          </p:cNvPr>
          <p:cNvSpPr txBox="1"/>
          <p:nvPr/>
        </p:nvSpPr>
        <p:spPr>
          <a:xfrm>
            <a:off x="198438" y="130934"/>
            <a:ext cx="1176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981C30"/>
                </a:solidFill>
                <a:latin typeface="EYInterstate Light" panose="02000506000000020004" pitchFamily="2" charset="0"/>
                <a:ea typeface="Roboto Condensed" pitchFamily="2" charset="0"/>
                <a:cs typeface="Gill Sans Light" charset="0"/>
              </a:rPr>
              <a:t>Gli Advisor</a:t>
            </a:r>
          </a:p>
        </p:txBody>
      </p:sp>
      <p:sp>
        <p:nvSpPr>
          <p:cNvPr id="76" name="Content Placeholder 8">
            <a:extLst>
              <a:ext uri="{FF2B5EF4-FFF2-40B4-BE49-F238E27FC236}">
                <a16:creationId xmlns:a16="http://schemas.microsoft.com/office/drawing/2014/main" id="{1C81B66F-36C1-47FB-A23B-F9F3C003773E}"/>
              </a:ext>
            </a:extLst>
          </p:cNvPr>
          <p:cNvSpPr txBox="1">
            <a:spLocks/>
          </p:cNvSpPr>
          <p:nvPr/>
        </p:nvSpPr>
        <p:spPr>
          <a:xfrm>
            <a:off x="587599" y="1524846"/>
            <a:ext cx="5640921" cy="368960"/>
          </a:xfrm>
          <a:prstGeom prst="rect">
            <a:avLst/>
          </a:prstGeom>
          <a:solidFill>
            <a:srgbClr val="730323"/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200"/>
              </a:buClr>
              <a:buSzTx/>
              <a:buFontTx/>
              <a:buNone/>
              <a:tabLst/>
              <a:defRPr sz="1000" b="1" kern="0">
                <a:solidFill>
                  <a:schemeClr val="bg1"/>
                </a:solidFill>
                <a:ea typeface="Osaka"/>
                <a:cs typeface="Osaka"/>
              </a:defRPr>
            </a:lvl1pPr>
          </a:lstStyle>
          <a:p>
            <a:r>
              <a:rPr lang="it-IT" sz="1200" dirty="0">
                <a:latin typeface="EYInterstate Light" panose="02000506000000020004" pitchFamily="2" charset="0"/>
              </a:rPr>
              <a:t>Il ruolo </a:t>
            </a:r>
          </a:p>
        </p:txBody>
      </p:sp>
      <p:sp>
        <p:nvSpPr>
          <p:cNvPr id="60" name="Oval 23">
            <a:extLst>
              <a:ext uri="{FF2B5EF4-FFF2-40B4-BE49-F238E27FC236}">
                <a16:creationId xmlns:a16="http://schemas.microsoft.com/office/drawing/2014/main" id="{73BC2E8B-BFBE-4C57-8AD0-2B909567C60E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2896" y="1280382"/>
            <a:ext cx="374703" cy="382299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marL="0" marR="0" lvl="0" indent="0" algn="ctr" defTabSz="104287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>
                <a:solidFill>
                  <a:schemeClr val="bg1"/>
                </a:solidFill>
                <a:latin typeface="EYInterstate Light" panose="02000506000000020004" pitchFamily="2" charset="0"/>
                <a:cs typeface="Calibri" panose="020F0502020204030204" pitchFamily="34" charset="0"/>
              </a:rPr>
              <a:t>1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EYInterstate Light" panose="02000506000000020004" pitchFamily="2" charset="0"/>
              <a:cs typeface="Calibri" panose="020F0502020204030204" pitchFamily="34" charset="0"/>
            </a:endParaRP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5547CA7F-EE9A-4453-9BA2-ED07F2F742CB}"/>
              </a:ext>
            </a:extLst>
          </p:cNvPr>
          <p:cNvSpPr/>
          <p:nvPr/>
        </p:nvSpPr>
        <p:spPr>
          <a:xfrm>
            <a:off x="2925367" y="5022568"/>
            <a:ext cx="8991844" cy="97715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algn="just" defTabSz="942505"/>
            <a:r>
              <a:rPr lang="it-IT" sz="1200" b="1" kern="0" dirty="0">
                <a:latin typeface="EYInterstate Light" panose="02000506000000020004" pitchFamily="2" charset="0"/>
              </a:rPr>
              <a:t>Nel caso in cui per le attività relative all’asseverazione, il cliente si affidi a una società diversa da quelle comprese nel panel di Advisor convenzionati</a:t>
            </a:r>
            <a:r>
              <a:rPr lang="it-IT" sz="1200" kern="0" dirty="0">
                <a:latin typeface="EYInterstate Light" panose="02000506000000020004" pitchFamily="2" charset="0"/>
              </a:rPr>
              <a:t>, la Banca si riserva la facoltà di affidare a uno degli Advisor convenzionati l’effettuazione di una due diligence sulla documentazione tecnica relativa agli Interventi di Riqualificazione Energetica e di rischio sismico.</a:t>
            </a:r>
          </a:p>
        </p:txBody>
      </p:sp>
      <p:sp>
        <p:nvSpPr>
          <p:cNvPr id="28" name="Content Placeholder 8">
            <a:extLst>
              <a:ext uri="{FF2B5EF4-FFF2-40B4-BE49-F238E27FC236}">
                <a16:creationId xmlns:a16="http://schemas.microsoft.com/office/drawing/2014/main" id="{0CB07AA5-FB4A-4766-95AD-8398865B7804}"/>
              </a:ext>
            </a:extLst>
          </p:cNvPr>
          <p:cNvSpPr txBox="1">
            <a:spLocks/>
          </p:cNvSpPr>
          <p:nvPr/>
        </p:nvSpPr>
        <p:spPr>
          <a:xfrm>
            <a:off x="512528" y="5022567"/>
            <a:ext cx="2154783" cy="977155"/>
          </a:xfrm>
          <a:prstGeom prst="rect">
            <a:avLst/>
          </a:prstGeom>
          <a:solidFill>
            <a:srgbClr val="730323"/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200"/>
              </a:buClr>
              <a:buSzTx/>
              <a:buFontTx/>
              <a:buNone/>
              <a:tabLst/>
              <a:defRPr sz="1000" b="1" kern="0">
                <a:solidFill>
                  <a:schemeClr val="bg1"/>
                </a:solidFill>
                <a:ea typeface="Osaka"/>
                <a:cs typeface="Osaka"/>
              </a:defRPr>
            </a:lvl1pPr>
          </a:lstStyle>
          <a:p>
            <a:r>
              <a:rPr lang="it-IT" sz="1600" dirty="0">
                <a:solidFill>
                  <a:srgbClr val="F5F5F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Due Diligence</a:t>
            </a:r>
          </a:p>
        </p:txBody>
      </p:sp>
      <p:sp>
        <p:nvSpPr>
          <p:cNvPr id="37" name="Rettangolo arrotondato 6">
            <a:extLst>
              <a:ext uri="{FF2B5EF4-FFF2-40B4-BE49-F238E27FC236}">
                <a16:creationId xmlns:a16="http://schemas.microsoft.com/office/drawing/2014/main" id="{8A879C92-AD23-40B1-BFAD-45A9993DB90B}"/>
              </a:ext>
            </a:extLst>
          </p:cNvPr>
          <p:cNvSpPr/>
          <p:nvPr/>
        </p:nvSpPr>
        <p:spPr>
          <a:xfrm>
            <a:off x="552130" y="2173925"/>
            <a:ext cx="2145818" cy="807753"/>
          </a:xfrm>
          <a:prstGeom prst="rect">
            <a:avLst/>
          </a:prstGeom>
          <a:solidFill>
            <a:srgbClr val="730323"/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buClr>
                <a:srgbClr val="FFD200"/>
              </a:buClr>
            </a:pPr>
            <a:r>
              <a:rPr lang="it-IT" sz="1600" b="1" kern="0" dirty="0">
                <a:solidFill>
                  <a:srgbClr val="F5F5F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Rilascio di Asseverazioni Tecniche</a:t>
            </a:r>
          </a:p>
        </p:txBody>
      </p:sp>
      <p:sp>
        <p:nvSpPr>
          <p:cNvPr id="41" name="Rettangolo arrotondato 9">
            <a:extLst>
              <a:ext uri="{FF2B5EF4-FFF2-40B4-BE49-F238E27FC236}">
                <a16:creationId xmlns:a16="http://schemas.microsoft.com/office/drawing/2014/main" id="{82ED069B-6EAF-4955-960A-1504AC0A42F1}"/>
              </a:ext>
            </a:extLst>
          </p:cNvPr>
          <p:cNvSpPr/>
          <p:nvPr/>
        </p:nvSpPr>
        <p:spPr>
          <a:xfrm>
            <a:off x="2880826" y="3557204"/>
            <a:ext cx="3322611" cy="89275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algn="just" defTabSz="942505"/>
            <a:r>
              <a:rPr lang="it-IT" sz="1200" b="1" kern="0" dirty="0">
                <a:latin typeface="EYInterstate Light" panose="02000506000000020004" pitchFamily="2" charset="0"/>
              </a:rPr>
              <a:t>Attestazione sussistenza dei requisiti </a:t>
            </a:r>
            <a:r>
              <a:rPr lang="it-IT" sz="1200" kern="0" dirty="0">
                <a:latin typeface="EYInterstate Light" panose="02000506000000020004" pitchFamily="2" charset="0"/>
              </a:rPr>
              <a:t>che danno diritto alla detrazione d’imposta nonché degli </a:t>
            </a:r>
            <a:r>
              <a:rPr lang="it-IT" sz="1200" b="1" kern="0" dirty="0">
                <a:latin typeface="EYInterstate Light" panose="02000506000000020004" pitchFamily="2" charset="0"/>
              </a:rPr>
              <a:t>adempimenti tecnici </a:t>
            </a:r>
            <a:r>
              <a:rPr lang="it-IT" sz="1200" kern="0" dirty="0">
                <a:latin typeface="EYInterstate Light" panose="02000506000000020004" pitchFamily="2" charset="0"/>
              </a:rPr>
              <a:t>previsti dalla norma</a:t>
            </a:r>
          </a:p>
        </p:txBody>
      </p:sp>
      <p:sp>
        <p:nvSpPr>
          <p:cNvPr id="42" name="Rettangolo arrotondato 6">
            <a:extLst>
              <a:ext uri="{FF2B5EF4-FFF2-40B4-BE49-F238E27FC236}">
                <a16:creationId xmlns:a16="http://schemas.microsoft.com/office/drawing/2014/main" id="{6A0F9E8E-9F05-4CDC-982D-B7D8CFEA7969}"/>
              </a:ext>
            </a:extLst>
          </p:cNvPr>
          <p:cNvSpPr/>
          <p:nvPr/>
        </p:nvSpPr>
        <p:spPr>
          <a:xfrm>
            <a:off x="531334" y="3557205"/>
            <a:ext cx="2145818" cy="892753"/>
          </a:xfrm>
          <a:prstGeom prst="rect">
            <a:avLst/>
          </a:prstGeom>
          <a:solidFill>
            <a:srgbClr val="730323"/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buClr>
                <a:srgbClr val="FFD200"/>
              </a:buClr>
            </a:pPr>
            <a:r>
              <a:rPr lang="it-IT" sz="1600" b="1" kern="0" dirty="0">
                <a:solidFill>
                  <a:srgbClr val="F5F5F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Rilascio del Visto di Conformità</a:t>
            </a:r>
          </a:p>
        </p:txBody>
      </p:sp>
      <p:sp>
        <p:nvSpPr>
          <p:cNvPr id="43" name="Rettangolo arrotondato 9">
            <a:extLst>
              <a:ext uri="{FF2B5EF4-FFF2-40B4-BE49-F238E27FC236}">
                <a16:creationId xmlns:a16="http://schemas.microsoft.com/office/drawing/2014/main" id="{B21216C7-111D-4F30-9141-ADBF73F6065C}"/>
              </a:ext>
            </a:extLst>
          </p:cNvPr>
          <p:cNvSpPr/>
          <p:nvPr/>
        </p:nvSpPr>
        <p:spPr>
          <a:xfrm>
            <a:off x="2912665" y="2173925"/>
            <a:ext cx="3322611" cy="80775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algn="just" defTabSz="942505"/>
            <a:r>
              <a:rPr lang="it-IT" sz="1200" b="1" kern="0" dirty="0">
                <a:latin typeface="EYInterstate Light" panose="02000506000000020004" pitchFamily="2" charset="0"/>
              </a:rPr>
              <a:t>Certificazione congruità spese sostenute </a:t>
            </a:r>
            <a:r>
              <a:rPr lang="it-IT" sz="1200" kern="0" dirty="0">
                <a:latin typeface="EYInterstate Light" panose="02000506000000020004" pitchFamily="2" charset="0"/>
              </a:rPr>
              <a:t>per singolo intervento e </a:t>
            </a:r>
            <a:r>
              <a:rPr lang="it-IT" sz="1200" b="1" kern="0" dirty="0">
                <a:latin typeface="EYInterstate Light" panose="02000506000000020004" pitchFamily="2" charset="0"/>
              </a:rPr>
              <a:t>sussistenza requisiti tecnici </a:t>
            </a:r>
            <a:r>
              <a:rPr lang="it-IT" sz="1200" kern="0" dirty="0">
                <a:latin typeface="EYInterstate Light" panose="02000506000000020004" pitchFamily="2" charset="0"/>
              </a:rPr>
              <a:t>certificanti la riqualificazione energetica e/o la riduzione del rischio sismico</a:t>
            </a:r>
          </a:p>
        </p:txBody>
      </p:sp>
      <p:sp>
        <p:nvSpPr>
          <p:cNvPr id="44" name="Content Placeholder 8">
            <a:extLst>
              <a:ext uri="{FF2B5EF4-FFF2-40B4-BE49-F238E27FC236}">
                <a16:creationId xmlns:a16="http://schemas.microsoft.com/office/drawing/2014/main" id="{1ECD71B5-7B71-45BA-B1CB-FA78FB2D9A87}"/>
              </a:ext>
            </a:extLst>
          </p:cNvPr>
          <p:cNvSpPr txBox="1">
            <a:spLocks/>
          </p:cNvSpPr>
          <p:nvPr/>
        </p:nvSpPr>
        <p:spPr>
          <a:xfrm>
            <a:off x="6705096" y="1524846"/>
            <a:ext cx="5387841" cy="368960"/>
          </a:xfrm>
          <a:prstGeom prst="rect">
            <a:avLst/>
          </a:prstGeom>
          <a:solidFill>
            <a:srgbClr val="730323"/>
          </a:solidFill>
          <a:ln w="254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200"/>
              </a:buClr>
              <a:buSzTx/>
              <a:buFontTx/>
              <a:buNone/>
              <a:tabLst/>
              <a:defRPr sz="1000" b="1" kern="0">
                <a:solidFill>
                  <a:schemeClr val="bg1"/>
                </a:solidFill>
                <a:ea typeface="Osaka"/>
                <a:cs typeface="Osaka"/>
              </a:defRPr>
            </a:lvl1pPr>
          </a:lstStyle>
          <a:p>
            <a:r>
              <a:rPr lang="it-IT" sz="1200" dirty="0">
                <a:latin typeface="EYInterstate Light" panose="02000506000000020004" pitchFamily="2" charset="0"/>
              </a:rPr>
              <a:t>I Partner</a:t>
            </a:r>
          </a:p>
        </p:txBody>
      </p:sp>
      <p:sp>
        <p:nvSpPr>
          <p:cNvPr id="45" name="Oval 23">
            <a:extLst>
              <a:ext uri="{FF2B5EF4-FFF2-40B4-BE49-F238E27FC236}">
                <a16:creationId xmlns:a16="http://schemas.microsoft.com/office/drawing/2014/main" id="{D5365BF0-592D-451B-8D15-50D5449EA83B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45000" y="1268038"/>
            <a:ext cx="360096" cy="382299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marL="0" marR="0" lvl="0" indent="0" algn="ctr" defTabSz="104287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YInterstate Light" panose="02000506000000020004" pitchFamily="2" charset="0"/>
                <a:cs typeface="Calibri" panose="020F0502020204030204" pitchFamily="34" charset="0"/>
              </a:rPr>
              <a:t>2</a:t>
            </a:r>
          </a:p>
        </p:txBody>
      </p:sp>
      <p:pic>
        <p:nvPicPr>
          <p:cNvPr id="47" name="Picture 31">
            <a:extLst>
              <a:ext uri="{FF2B5EF4-FFF2-40B4-BE49-F238E27FC236}">
                <a16:creationId xmlns:a16="http://schemas.microsoft.com/office/drawing/2014/main" id="{4F829277-30FE-4071-9DF8-ADC461E049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3079" y="3023925"/>
            <a:ext cx="1297114" cy="368960"/>
          </a:xfrm>
          <a:prstGeom prst="rect">
            <a:avLst/>
          </a:prstGeom>
          <a:noFill/>
        </p:spPr>
      </p:pic>
      <p:pic>
        <p:nvPicPr>
          <p:cNvPr id="48" name="Picture 2" descr="Partners4Energy srl | LinkedIn">
            <a:extLst>
              <a:ext uri="{FF2B5EF4-FFF2-40B4-BE49-F238E27FC236}">
                <a16:creationId xmlns:a16="http://schemas.microsoft.com/office/drawing/2014/main" id="{F5B9B196-94C8-4212-B3B8-81FC01CA7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985" y="2034258"/>
            <a:ext cx="734434" cy="526780"/>
          </a:xfrm>
          <a:prstGeom prst="rect">
            <a:avLst/>
          </a:prstGeom>
          <a:noFill/>
        </p:spPr>
      </p:pic>
      <p:pic>
        <p:nvPicPr>
          <p:cNvPr id="49" name="Picture 3">
            <a:extLst>
              <a:ext uri="{FF2B5EF4-FFF2-40B4-BE49-F238E27FC236}">
                <a16:creationId xmlns:a16="http://schemas.microsoft.com/office/drawing/2014/main" id="{89DFE490-1BDD-4F57-9E53-BCE315838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" t="-5196" r="-1834" b="-4456"/>
          <a:stretch>
            <a:fillRect/>
          </a:stretch>
        </p:blipFill>
        <p:spPr bwMode="auto">
          <a:xfrm>
            <a:off x="9958419" y="2033743"/>
            <a:ext cx="1681451" cy="516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32">
            <a:extLst>
              <a:ext uri="{FF2B5EF4-FFF2-40B4-BE49-F238E27FC236}">
                <a16:creationId xmlns:a16="http://schemas.microsoft.com/office/drawing/2014/main" id="{A09398B1-C0E1-4892-BD8F-39603D9815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69830" y="3105763"/>
            <a:ext cx="1842744" cy="380734"/>
          </a:xfrm>
          <a:prstGeom prst="rect">
            <a:avLst/>
          </a:prstGeom>
          <a:noFill/>
        </p:spPr>
      </p:pic>
      <p:pic>
        <p:nvPicPr>
          <p:cNvPr id="51" name="Immagine 1">
            <a:extLst>
              <a:ext uri="{FF2B5EF4-FFF2-40B4-BE49-F238E27FC236}">
                <a16:creationId xmlns:a16="http://schemas.microsoft.com/office/drawing/2014/main" id="{933F8337-24CF-47E8-992B-04D6BA6356BE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4F6F7"/>
              </a:clrFrom>
              <a:clrTo>
                <a:srgbClr val="F4F6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07956" y="2961733"/>
            <a:ext cx="1485419" cy="61523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A2768BD1-5BF4-4F82-96CE-FF6748B9F2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94392" y="3741757"/>
            <a:ext cx="932318" cy="1084091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CE9918CD-A063-4A2D-8951-A9689F611701}"/>
              </a:ext>
            </a:extLst>
          </p:cNvPr>
          <p:cNvSpPr/>
          <p:nvPr/>
        </p:nvSpPr>
        <p:spPr>
          <a:xfrm>
            <a:off x="198438" y="501531"/>
            <a:ext cx="11739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kern="0" dirty="0">
                <a:latin typeface="EYInterstate Light" panose="02000506000000020004" pitchFamily="2" charset="0"/>
              </a:rPr>
              <a:t>La Banca mette a disposizione del cliente la possibilità di avvalersi della professionalità di 4 Advisor convenzionati, altamente specializzati in servizi di asseverazione tecnica. L’Advisor tecnico propone un’offerta flessibile volta a seguire il cliente in tutte le fasi del processo agevolativo: dalla prefattibilità alle certificazioni, dalla valutazione tecnica e economica degli interventi alla asseverazione e gestione della pratica, dalla</a:t>
            </a:r>
            <a:r>
              <a:rPr lang="it-IT" sz="1200" kern="0" dirty="0">
                <a:solidFill>
                  <a:srgbClr val="000000"/>
                </a:solidFill>
                <a:latin typeface="Calibri" panose="020F0502020204030204" pitchFamily="34" charset="0"/>
              </a:rPr>
              <a:t> consulenz</a:t>
            </a:r>
            <a:r>
              <a:rPr lang="it-IT" sz="1200" dirty="0">
                <a:solidFill>
                  <a:srgbClr val="000000"/>
                </a:solidFill>
                <a:latin typeface="Calibri" panose="020F0502020204030204" pitchFamily="34" charset="0"/>
              </a:rPr>
              <a:t>a per l’ottenimento di supporto finanziario da parte di MPS e la successiva cessione del credito al supporto del cliente nella predisposizione della documentazione necessaria alla Banca</a:t>
            </a:r>
            <a:r>
              <a:rPr lang="it-IT" sz="1200" kern="0" dirty="0">
                <a:latin typeface="EYInterstate Light" panose="02000506000000020004" pitchFamily="2" charset="0"/>
              </a:rPr>
              <a:t>.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2EC29AD-B5A8-410B-A9F1-5F93B891E7FE}"/>
              </a:ext>
            </a:extLst>
          </p:cNvPr>
          <p:cNvSpPr/>
          <p:nvPr/>
        </p:nvSpPr>
        <p:spPr>
          <a:xfrm>
            <a:off x="6923079" y="2086124"/>
            <a:ext cx="1715688" cy="66424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8726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8976" y="6495286"/>
            <a:ext cx="2613660" cy="342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60288" y="372410"/>
            <a:ext cx="2310266" cy="2775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27219" y="251205"/>
            <a:ext cx="2338705" cy="452120"/>
          </a:xfrm>
          <a:prstGeom prst="rect">
            <a:avLst/>
          </a:prstGeom>
          <a:effectLst/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L'OFFERTA</a:t>
            </a:r>
            <a:r>
              <a:rPr spc="-50" dirty="0"/>
              <a:t> </a:t>
            </a:r>
            <a:r>
              <a:rPr spc="-10" dirty="0"/>
              <a:t>MPS</a:t>
            </a:r>
          </a:p>
        </p:txBody>
      </p:sp>
      <p:sp>
        <p:nvSpPr>
          <p:cNvPr id="13" name="object 13"/>
          <p:cNvSpPr/>
          <p:nvPr/>
        </p:nvSpPr>
        <p:spPr>
          <a:xfrm>
            <a:off x="353568" y="1248155"/>
            <a:ext cx="6974205" cy="2801620"/>
          </a:xfrm>
          <a:custGeom>
            <a:avLst/>
            <a:gdLst/>
            <a:ahLst/>
            <a:cxnLst/>
            <a:rect l="l" t="t" r="r" b="b"/>
            <a:pathLst>
              <a:path w="6974205" h="2801620">
                <a:moveTo>
                  <a:pt x="6973824" y="0"/>
                </a:moveTo>
                <a:lnTo>
                  <a:pt x="0" y="0"/>
                </a:lnTo>
                <a:lnTo>
                  <a:pt x="0" y="2801112"/>
                </a:lnTo>
                <a:lnTo>
                  <a:pt x="6973824" y="2801112"/>
                </a:lnTo>
                <a:lnTo>
                  <a:pt x="6973824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9376" y="1298194"/>
            <a:ext cx="6777355" cy="2602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marR="5080" lvl="0" indent="-17272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185420" algn="l"/>
              </a:tabLst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L'operazione di apertura di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credito consiste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nella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messa a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disposizione del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Cliente,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 parte della Banca, fino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scadenza, di una somma di denaro,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sostegno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delle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necessità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finanziare connesse alla realizzazione dei lavori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 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impegno del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Cliente a cedere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alla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Banca il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futuro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credito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 imposta; </a:t>
            </a:r>
            <a:r>
              <a:rPr kumimoji="0" sz="1100" b="1" i="0" u="none" strike="noStrike" kern="1200" cap="none" spc="-5" normalizeH="0" baseline="0" noProof="0" dirty="0" err="1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l’estinzione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1" i="0" u="none" strike="noStrike" kern="1200" cap="none" spc="-5" normalizeH="0" baseline="0" noProof="0" dirty="0" err="1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dell’operazione</a:t>
            </a:r>
            <a:r>
              <a:rPr kumimoji="0" lang="it-IT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previa la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corretta  esecuzione dei lavori,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il rilascio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 asseverazioni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 visto di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conformità, avverrà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seguito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della maturazione del 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credito e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alla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relativa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cessione alla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Banca.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84785" marR="402590" lvl="0" indent="-1727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185420" algn="l"/>
              </a:tabLst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linea di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credito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nella forma di apertura di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credito in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conto corrente avrà durata massima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18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mesi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 viene 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utilizzata su un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conto ordinario a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movimentazione «vincolata»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per le imprese o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 un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conto «tecnico» per i 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consumatori (privati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condomini)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84785" marR="135890" lvl="0" indent="-1727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185420" algn="l"/>
              </a:tabLst>
              <a:defRPr/>
            </a:pP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 momento della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sottoscrizione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dell’apertura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credito, la Banca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richiede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 cliente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 sottoscrivere un </a:t>
            </a:r>
            <a:r>
              <a:rPr kumimoji="0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impegno</a:t>
            </a:r>
            <a:r>
              <a:rPr kumimoji="0" sz="1100" b="0" i="0" u="none" strike="noStrike" kern="1200" cap="none" spc="-17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1100" b="0" i="0" u="none" strike="noStrike" kern="1200" cap="none" spc="-17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 cedere a MPS il credito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d’imposta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che maturerà in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sede di SAL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(valido nei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casi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 superbonus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110%)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e/o a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fine 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lavori.</a:t>
            </a:r>
          </a:p>
          <a:p>
            <a:pPr marL="184785" marR="73025" lvl="0" indent="-172720" algn="l" defTabSz="914400" rtl="0" eaLnBrk="1" fontAlgn="auto" latinLnBrk="0" hangingPunct="1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185420" algn="l"/>
              </a:tabLst>
              <a:defRPr/>
            </a:pP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tal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proposito,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il cliente dovrà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richiedere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alla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ditta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appaltatrice di modulare un piano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pagamenti degli 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interventi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linea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 i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futuri flussi di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cassa derivanti dal credito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 imposta,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prevedendo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una fatturazione: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inizio 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lavori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titolo</a:t>
            </a:r>
            <a:r>
              <a:rPr kumimoji="0" sz="1100" b="0" i="0" u="none" strike="noStrike" kern="1200" cap="none" spc="-5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acconto,</a:t>
            </a:r>
            <a:r>
              <a:rPr kumimoji="0" sz="1100" b="0" i="0" u="none" strike="noStrike" kern="1200" cap="none" spc="-3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SAL (in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caso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superbonus</a:t>
            </a:r>
            <a:r>
              <a:rPr kumimoji="0" sz="1100" b="0" i="0" u="none" strike="noStrike" kern="1200" cap="none" spc="-3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110%)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e/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fine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lavori.</a:t>
            </a:r>
          </a:p>
        </p:txBody>
      </p:sp>
      <p:sp>
        <p:nvSpPr>
          <p:cNvPr id="15" name="object 15"/>
          <p:cNvSpPr/>
          <p:nvPr/>
        </p:nvSpPr>
        <p:spPr>
          <a:xfrm>
            <a:off x="408431" y="4169664"/>
            <a:ext cx="11376025" cy="0"/>
          </a:xfrm>
          <a:custGeom>
            <a:avLst/>
            <a:gdLst/>
            <a:ahLst/>
            <a:cxnLst/>
            <a:rect l="l" t="t" r="r" b="b"/>
            <a:pathLst>
              <a:path w="11376025">
                <a:moveTo>
                  <a:pt x="0" y="0"/>
                </a:moveTo>
                <a:lnTo>
                  <a:pt x="11376025" y="0"/>
                </a:lnTo>
              </a:path>
            </a:pathLst>
          </a:custGeom>
          <a:ln w="6096">
            <a:solidFill>
              <a:srgbClr val="99042E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15468" y="824471"/>
            <a:ext cx="3584575" cy="497205"/>
            <a:chOff x="315468" y="824471"/>
            <a:chExt cx="3584575" cy="497205"/>
          </a:xfrm>
        </p:grpSpPr>
        <p:sp>
          <p:nvSpPr>
            <p:cNvPr id="17" name="object 17"/>
            <p:cNvSpPr/>
            <p:nvPr/>
          </p:nvSpPr>
          <p:spPr>
            <a:xfrm>
              <a:off x="315468" y="824471"/>
              <a:ext cx="3584448" cy="49683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237487" y="885405"/>
              <a:ext cx="1737360" cy="42218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354330" y="863345"/>
              <a:ext cx="3456940" cy="368935"/>
            </a:xfrm>
            <a:custGeom>
              <a:avLst/>
              <a:gdLst/>
              <a:ahLst/>
              <a:cxnLst/>
              <a:rect l="l" t="t" r="r" b="b"/>
              <a:pathLst>
                <a:path w="3456940" h="368934">
                  <a:moveTo>
                    <a:pt x="3456432" y="0"/>
                  </a:moveTo>
                  <a:lnTo>
                    <a:pt x="0" y="0"/>
                  </a:lnTo>
                  <a:lnTo>
                    <a:pt x="0" y="368808"/>
                  </a:lnTo>
                  <a:lnTo>
                    <a:pt x="3456432" y="368808"/>
                  </a:lnTo>
                  <a:lnTo>
                    <a:pt x="3456432" y="0"/>
                  </a:lnTo>
                  <a:close/>
                </a:path>
              </a:pathLst>
            </a:custGeom>
            <a:solidFill>
              <a:srgbClr val="730322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354330" y="863345"/>
              <a:ext cx="3456940" cy="368935"/>
            </a:xfrm>
            <a:custGeom>
              <a:avLst/>
              <a:gdLst/>
              <a:ahLst/>
              <a:cxnLst/>
              <a:rect l="l" t="t" r="r" b="b"/>
              <a:pathLst>
                <a:path w="3456940" h="368934">
                  <a:moveTo>
                    <a:pt x="0" y="368808"/>
                  </a:moveTo>
                  <a:lnTo>
                    <a:pt x="3456432" y="368808"/>
                  </a:lnTo>
                  <a:lnTo>
                    <a:pt x="3456432" y="0"/>
                  </a:lnTo>
                  <a:lnTo>
                    <a:pt x="0" y="0"/>
                  </a:lnTo>
                  <a:lnTo>
                    <a:pt x="0" y="368808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343405" y="933703"/>
            <a:ext cx="14757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APERTURA DI</a:t>
            </a:r>
            <a:r>
              <a:rPr kumimoji="0" sz="1200" b="1" i="0" u="none" strike="noStrike" kern="1200" cap="none" spc="-4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CREDITO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10872" y="4263918"/>
            <a:ext cx="3566795" cy="469900"/>
            <a:chOff x="310872" y="4263918"/>
            <a:chExt cx="3566795" cy="469900"/>
          </a:xfrm>
        </p:grpSpPr>
        <p:sp>
          <p:nvSpPr>
            <p:cNvPr id="23" name="object 23"/>
            <p:cNvSpPr/>
            <p:nvPr/>
          </p:nvSpPr>
          <p:spPr>
            <a:xfrm>
              <a:off x="310872" y="4263918"/>
              <a:ext cx="3566206" cy="46973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797052" y="4306785"/>
              <a:ext cx="2589276" cy="42218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340614" y="4284725"/>
              <a:ext cx="3456940" cy="368935"/>
            </a:xfrm>
            <a:custGeom>
              <a:avLst/>
              <a:gdLst/>
              <a:ahLst/>
              <a:cxnLst/>
              <a:rect l="l" t="t" r="r" b="b"/>
              <a:pathLst>
                <a:path w="3456940" h="368935">
                  <a:moveTo>
                    <a:pt x="3456432" y="0"/>
                  </a:moveTo>
                  <a:lnTo>
                    <a:pt x="0" y="0"/>
                  </a:lnTo>
                  <a:lnTo>
                    <a:pt x="0" y="368807"/>
                  </a:lnTo>
                  <a:lnTo>
                    <a:pt x="3456432" y="368807"/>
                  </a:lnTo>
                  <a:lnTo>
                    <a:pt x="3456432" y="0"/>
                  </a:lnTo>
                  <a:close/>
                </a:path>
              </a:pathLst>
            </a:custGeom>
            <a:solidFill>
              <a:srgbClr val="730322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340614" y="4284725"/>
              <a:ext cx="3456940" cy="368935"/>
            </a:xfrm>
            <a:custGeom>
              <a:avLst/>
              <a:gdLst/>
              <a:ahLst/>
              <a:cxnLst/>
              <a:rect l="l" t="t" r="r" b="b"/>
              <a:pathLst>
                <a:path w="3456940" h="368935">
                  <a:moveTo>
                    <a:pt x="0" y="368807"/>
                  </a:moveTo>
                  <a:lnTo>
                    <a:pt x="3456432" y="368807"/>
                  </a:lnTo>
                  <a:lnTo>
                    <a:pt x="3456432" y="0"/>
                  </a:lnTo>
                  <a:lnTo>
                    <a:pt x="0" y="0"/>
                  </a:lnTo>
                  <a:lnTo>
                    <a:pt x="0" y="368807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902614" y="4356607"/>
            <a:ext cx="23272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ACQUISTO DEL CREDITO</a:t>
            </a:r>
            <a:r>
              <a:rPr kumimoji="0" sz="1200" b="1" i="0" u="none" strike="noStrike" kern="1200" cap="none" spc="1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D’IMPOSTA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324088" y="5181600"/>
            <a:ext cx="871855" cy="452755"/>
          </a:xfrm>
          <a:prstGeom prst="rect">
            <a:avLst/>
          </a:prstGeom>
          <a:solidFill>
            <a:srgbClr val="DFDFDF"/>
          </a:solidFill>
        </p:spPr>
        <p:txBody>
          <a:bodyPr vert="horz" wrap="square" lIns="0" tIns="508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5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25717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Cliente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9195816" y="5280659"/>
            <a:ext cx="864235" cy="76200"/>
          </a:xfrm>
          <a:custGeom>
            <a:avLst/>
            <a:gdLst/>
            <a:ahLst/>
            <a:cxnLst/>
            <a:rect l="l" t="t" r="r" b="b"/>
            <a:pathLst>
              <a:path w="864234" h="76200">
                <a:moveTo>
                  <a:pt x="787780" y="0"/>
                </a:moveTo>
                <a:lnTo>
                  <a:pt x="787780" y="76199"/>
                </a:lnTo>
                <a:lnTo>
                  <a:pt x="851280" y="44449"/>
                </a:lnTo>
                <a:lnTo>
                  <a:pt x="800480" y="44449"/>
                </a:lnTo>
                <a:lnTo>
                  <a:pt x="800480" y="31749"/>
                </a:lnTo>
                <a:lnTo>
                  <a:pt x="851280" y="31749"/>
                </a:lnTo>
                <a:lnTo>
                  <a:pt x="787780" y="0"/>
                </a:lnTo>
                <a:close/>
              </a:path>
              <a:path w="864234" h="76200">
                <a:moveTo>
                  <a:pt x="787780" y="31749"/>
                </a:moveTo>
                <a:lnTo>
                  <a:pt x="0" y="31749"/>
                </a:lnTo>
                <a:lnTo>
                  <a:pt x="0" y="44449"/>
                </a:lnTo>
                <a:lnTo>
                  <a:pt x="787780" y="44449"/>
                </a:lnTo>
                <a:lnTo>
                  <a:pt x="787780" y="31749"/>
                </a:lnTo>
                <a:close/>
              </a:path>
              <a:path w="864234" h="76200">
                <a:moveTo>
                  <a:pt x="851280" y="31749"/>
                </a:moveTo>
                <a:lnTo>
                  <a:pt x="800480" y="31749"/>
                </a:lnTo>
                <a:lnTo>
                  <a:pt x="800480" y="44449"/>
                </a:lnTo>
                <a:lnTo>
                  <a:pt x="851280" y="44449"/>
                </a:lnTo>
                <a:lnTo>
                  <a:pt x="863980" y="38099"/>
                </a:lnTo>
                <a:lnTo>
                  <a:pt x="851280" y="31749"/>
                </a:lnTo>
                <a:close/>
              </a:path>
            </a:pathLst>
          </a:custGeom>
          <a:solidFill>
            <a:srgbClr val="99042E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101071" y="5181600"/>
            <a:ext cx="871855" cy="452755"/>
          </a:xfrm>
          <a:prstGeom prst="rect">
            <a:avLst/>
          </a:prstGeom>
          <a:solidFill>
            <a:srgbClr val="DFDFDF"/>
          </a:solidFill>
        </p:spPr>
        <p:txBody>
          <a:bodyPr vert="horz" wrap="square" lIns="0" tIns="508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5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90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MPS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9195816" y="5426964"/>
            <a:ext cx="864235" cy="76200"/>
          </a:xfrm>
          <a:custGeom>
            <a:avLst/>
            <a:gdLst/>
            <a:ahLst/>
            <a:cxnLst/>
            <a:rect l="l" t="t" r="r" b="b"/>
            <a:pathLst>
              <a:path w="864234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864234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864234" h="76200">
                <a:moveTo>
                  <a:pt x="86398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863980" y="44450"/>
                </a:lnTo>
                <a:lnTo>
                  <a:pt x="863980" y="31750"/>
                </a:lnTo>
                <a:close/>
              </a:path>
            </a:pathLst>
          </a:custGeom>
          <a:solidFill>
            <a:srgbClr val="99042E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312909" y="5493816"/>
            <a:ext cx="669290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7480" marR="5080" lvl="0" indent="-145415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Corrispettivo</a:t>
            </a:r>
            <a:r>
              <a:rPr kumimoji="0" sz="8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di  cessione</a:t>
            </a:r>
            <a:endParaRPr kumimoji="0" sz="8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213850" y="5040629"/>
            <a:ext cx="865505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265" marR="5080" lvl="0" indent="-2032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Cessione </a:t>
            </a:r>
            <a:r>
              <a:rPr kumimoji="0" sz="9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del</a:t>
            </a:r>
            <a:r>
              <a:rPr kumimoji="0" sz="8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credito  di</a:t>
            </a:r>
            <a:r>
              <a:rPr kumimoji="0" sz="800" b="0" i="0" u="none" strike="noStrike" kern="1200" cap="none" spc="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8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imposta</a:t>
            </a:r>
            <a:endParaRPr kumimoji="0" sz="8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1375" y="4701540"/>
            <a:ext cx="6979920" cy="1234312"/>
          </a:xfrm>
          <a:prstGeom prst="rect">
            <a:avLst/>
          </a:prstGeom>
          <a:solidFill>
            <a:srgbClr val="E8E8E8"/>
          </a:solidFill>
        </p:spPr>
        <p:txBody>
          <a:bodyPr vert="horz" wrap="square" lIns="0" tIns="64135" rIns="0" bIns="0" rtlCol="0">
            <a:spAutoFit/>
          </a:bodyPr>
          <a:lstStyle/>
          <a:p>
            <a:pPr marL="280670" marR="511175" lvl="0" indent="-172720" algn="l" defTabSz="914400" rtl="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281305" algn="l"/>
              </a:tabLst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Prodotto attraverso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il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quale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il Cliente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che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ha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maturato il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Credito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d’imposta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trasferisce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pro-soluto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 a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titolo  definitivo alla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Banca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tale credito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ottenendo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il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pagamento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del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corrispettivo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via</a:t>
            </a:r>
            <a:r>
              <a:rPr kumimoji="0" sz="1100" b="0" i="0" u="none" strike="noStrike" kern="1200" cap="none" spc="-17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anticipata</a:t>
            </a:r>
          </a:p>
          <a:p>
            <a:pPr marL="280670" marR="105410" lvl="0" indent="-1727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281305" algn="l"/>
              </a:tabLst>
              <a:defRPr/>
            </a:pP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Tale schema di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acquisto dei crediti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imposta </a:t>
            </a:r>
            <a:r>
              <a:rPr kumimoji="0" sz="1100" b="0" i="0" u="sng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è altresì </a:t>
            </a:r>
            <a:r>
              <a:rPr kumimoji="0" sz="1100" b="0" i="0" u="sng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applicabile </a:t>
            </a:r>
            <a:r>
              <a:rPr kumimoji="0" sz="1100" b="0" i="0" u="sng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agli altri bonus </a:t>
            </a:r>
            <a:r>
              <a:rPr kumimoji="0" sz="1100" b="0" i="0" u="sng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fiscali edilizi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riconosciuti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dal  Decreto (</a:t>
            </a:r>
            <a:r>
              <a:rPr kumimoji="0" sz="1100" b="0" i="1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e.g.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bonus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facciate, ristrutturazione edilizia, installazione impianti fotovoltaici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 colonnine ricarica</a:t>
            </a:r>
            <a:r>
              <a:rPr kumimoji="0" sz="1100" b="0" i="0" u="none" strike="noStrike" kern="1200" cap="none" spc="-114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elettrica)</a:t>
            </a:r>
          </a:p>
          <a:p>
            <a:pPr marL="280670" marR="0" lvl="0" indent="-17335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281305" algn="l"/>
              </a:tabLst>
              <a:defRPr/>
            </a:pP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Inoltre,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per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clientela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corporate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è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prevista</a:t>
            </a:r>
            <a:r>
              <a:rPr kumimoji="0" sz="1100" b="0" i="0" u="none" strike="noStrike" kern="1200" cap="none" spc="-3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possibilità</a:t>
            </a:r>
            <a:r>
              <a:rPr kumimoji="0" sz="1100" b="0" i="0" u="none" strike="noStrike" kern="1200" cap="none" spc="-4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che l’operazione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acquisto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del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credito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 imposta</a:t>
            </a:r>
            <a:r>
              <a:rPr kumimoji="0" sz="1100" b="0" i="0" u="none" strike="noStrike" kern="1200" cap="none" spc="-3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avvenga</a:t>
            </a:r>
          </a:p>
          <a:p>
            <a:pPr marL="28067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per il tramite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MPS Leasing &amp;</a:t>
            </a:r>
            <a:r>
              <a:rPr kumimoji="0" sz="1100" b="0" i="0" u="none" strike="noStrike" kern="1200" cap="none" spc="-10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Factoring.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586598" y="2273935"/>
            <a:ext cx="4137660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Il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rimborso</a:t>
            </a:r>
            <a:r>
              <a:rPr kumimoji="0" sz="1100" b="0" i="0" u="none" strike="noStrike" kern="1200" cap="none" spc="4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del</a:t>
            </a:r>
            <a:r>
              <a:rPr kumimoji="0" sz="1100" b="0" i="0" u="none" strike="noStrike" kern="1200" cap="none" spc="2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credito</a:t>
            </a:r>
            <a:r>
              <a:rPr kumimoji="0" sz="1100" b="0" i="0" u="none" strike="noStrike" kern="1200" cap="none" spc="5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parte</a:t>
            </a:r>
            <a:r>
              <a:rPr kumimoji="0" sz="1100" b="0" i="0" u="none" strike="noStrike" kern="1200" cap="none" spc="4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del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cliente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avverrà</a:t>
            </a:r>
            <a:r>
              <a:rPr kumimoji="0" sz="1100" b="0" i="0" u="none" strike="noStrike" kern="1200" cap="none" spc="6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fronte</a:t>
            </a:r>
            <a:r>
              <a:rPr kumimoji="0" sz="1100" b="0" i="0" u="none" strike="noStrike" kern="1200" cap="none" spc="4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dalla</a:t>
            </a:r>
            <a:r>
              <a:rPr kumimoji="0" sz="1100" b="0" i="0" u="none" strike="noStrike" kern="1200" cap="none" spc="2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 err="1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maturazione</a:t>
            </a:r>
            <a:r>
              <a:rPr kumimoji="0" sz="1100" b="0" i="0" u="none" strike="noStrike" kern="1200" cap="none" spc="4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lang="it-IT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10" normalizeH="0" baseline="0" noProof="0" dirty="0" err="1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successiva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cessione del Credito d’imposta</a:t>
            </a:r>
            <a:r>
              <a:rPr kumimoji="0" sz="1100" b="0" i="0" u="none" strike="noStrike" kern="1200" cap="none" spc="4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alla Banca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161544" y="838200"/>
            <a:ext cx="384175" cy="391795"/>
            <a:chOff x="161544" y="838200"/>
            <a:chExt cx="384175" cy="391795"/>
          </a:xfrm>
        </p:grpSpPr>
        <p:sp>
          <p:nvSpPr>
            <p:cNvPr id="37" name="object 37"/>
            <p:cNvSpPr/>
            <p:nvPr/>
          </p:nvSpPr>
          <p:spPr>
            <a:xfrm>
              <a:off x="166116" y="842772"/>
              <a:ext cx="375285" cy="382905"/>
            </a:xfrm>
            <a:custGeom>
              <a:avLst/>
              <a:gdLst/>
              <a:ahLst/>
              <a:cxnLst/>
              <a:rect l="l" t="t" r="r" b="b"/>
              <a:pathLst>
                <a:path w="375284" h="382905">
                  <a:moveTo>
                    <a:pt x="187452" y="0"/>
                  </a:moveTo>
                  <a:lnTo>
                    <a:pt x="137618" y="6829"/>
                  </a:lnTo>
                  <a:lnTo>
                    <a:pt x="92839" y="26105"/>
                  </a:lnTo>
                  <a:lnTo>
                    <a:pt x="54902" y="56007"/>
                  </a:lnTo>
                  <a:lnTo>
                    <a:pt x="25591" y="94713"/>
                  </a:lnTo>
                  <a:lnTo>
                    <a:pt x="6695" y="140405"/>
                  </a:lnTo>
                  <a:lnTo>
                    <a:pt x="0" y="191262"/>
                  </a:lnTo>
                  <a:lnTo>
                    <a:pt x="6695" y="242118"/>
                  </a:lnTo>
                  <a:lnTo>
                    <a:pt x="25591" y="287810"/>
                  </a:lnTo>
                  <a:lnTo>
                    <a:pt x="54902" y="326517"/>
                  </a:lnTo>
                  <a:lnTo>
                    <a:pt x="92839" y="356418"/>
                  </a:lnTo>
                  <a:lnTo>
                    <a:pt x="137618" y="375694"/>
                  </a:lnTo>
                  <a:lnTo>
                    <a:pt x="187452" y="382524"/>
                  </a:lnTo>
                  <a:lnTo>
                    <a:pt x="237285" y="375694"/>
                  </a:lnTo>
                  <a:lnTo>
                    <a:pt x="282064" y="356418"/>
                  </a:lnTo>
                  <a:lnTo>
                    <a:pt x="320001" y="326516"/>
                  </a:lnTo>
                  <a:lnTo>
                    <a:pt x="349312" y="287810"/>
                  </a:lnTo>
                  <a:lnTo>
                    <a:pt x="368208" y="242118"/>
                  </a:lnTo>
                  <a:lnTo>
                    <a:pt x="374904" y="191262"/>
                  </a:lnTo>
                  <a:lnTo>
                    <a:pt x="368208" y="140405"/>
                  </a:lnTo>
                  <a:lnTo>
                    <a:pt x="349312" y="94713"/>
                  </a:lnTo>
                  <a:lnTo>
                    <a:pt x="320001" y="56006"/>
                  </a:lnTo>
                  <a:lnTo>
                    <a:pt x="282064" y="26105"/>
                  </a:lnTo>
                  <a:lnTo>
                    <a:pt x="237285" y="6829"/>
                  </a:lnTo>
                  <a:lnTo>
                    <a:pt x="187452" y="0"/>
                  </a:lnTo>
                  <a:close/>
                </a:path>
              </a:pathLst>
            </a:custGeom>
            <a:solidFill>
              <a:srgbClr val="4D011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  <p:sp>
          <p:nvSpPr>
            <p:cNvPr id="38" name="object 38"/>
            <p:cNvSpPr/>
            <p:nvPr/>
          </p:nvSpPr>
          <p:spPr>
            <a:xfrm>
              <a:off x="166116" y="842772"/>
              <a:ext cx="375285" cy="382905"/>
            </a:xfrm>
            <a:custGeom>
              <a:avLst/>
              <a:gdLst/>
              <a:ahLst/>
              <a:cxnLst/>
              <a:rect l="l" t="t" r="r" b="b"/>
              <a:pathLst>
                <a:path w="375284" h="382905">
                  <a:moveTo>
                    <a:pt x="0" y="191262"/>
                  </a:moveTo>
                  <a:lnTo>
                    <a:pt x="6695" y="140405"/>
                  </a:lnTo>
                  <a:lnTo>
                    <a:pt x="25591" y="94713"/>
                  </a:lnTo>
                  <a:lnTo>
                    <a:pt x="54902" y="56007"/>
                  </a:lnTo>
                  <a:lnTo>
                    <a:pt x="92839" y="26105"/>
                  </a:lnTo>
                  <a:lnTo>
                    <a:pt x="137618" y="6829"/>
                  </a:lnTo>
                  <a:lnTo>
                    <a:pt x="187452" y="0"/>
                  </a:lnTo>
                  <a:lnTo>
                    <a:pt x="237285" y="6829"/>
                  </a:lnTo>
                  <a:lnTo>
                    <a:pt x="282064" y="26105"/>
                  </a:lnTo>
                  <a:lnTo>
                    <a:pt x="320001" y="56006"/>
                  </a:lnTo>
                  <a:lnTo>
                    <a:pt x="349312" y="94713"/>
                  </a:lnTo>
                  <a:lnTo>
                    <a:pt x="368208" y="140405"/>
                  </a:lnTo>
                  <a:lnTo>
                    <a:pt x="374904" y="191262"/>
                  </a:lnTo>
                  <a:lnTo>
                    <a:pt x="368208" y="242118"/>
                  </a:lnTo>
                  <a:lnTo>
                    <a:pt x="349312" y="287810"/>
                  </a:lnTo>
                  <a:lnTo>
                    <a:pt x="320001" y="326516"/>
                  </a:lnTo>
                  <a:lnTo>
                    <a:pt x="282064" y="356418"/>
                  </a:lnTo>
                  <a:lnTo>
                    <a:pt x="237285" y="375694"/>
                  </a:lnTo>
                  <a:lnTo>
                    <a:pt x="187452" y="382524"/>
                  </a:lnTo>
                  <a:lnTo>
                    <a:pt x="137618" y="375694"/>
                  </a:lnTo>
                  <a:lnTo>
                    <a:pt x="92839" y="356418"/>
                  </a:lnTo>
                  <a:lnTo>
                    <a:pt x="54902" y="326517"/>
                  </a:lnTo>
                  <a:lnTo>
                    <a:pt x="25591" y="287810"/>
                  </a:lnTo>
                  <a:lnTo>
                    <a:pt x="6695" y="242118"/>
                  </a:lnTo>
                  <a:lnTo>
                    <a:pt x="0" y="191262"/>
                  </a:lnTo>
                  <a:close/>
                </a:path>
              </a:pathLst>
            </a:custGeom>
            <a:ln w="914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296367" y="902970"/>
            <a:ext cx="1162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118871" y="4271771"/>
            <a:ext cx="384175" cy="390525"/>
            <a:chOff x="118871" y="4271771"/>
            <a:chExt cx="384175" cy="390525"/>
          </a:xfrm>
        </p:grpSpPr>
        <p:sp>
          <p:nvSpPr>
            <p:cNvPr id="41" name="object 41"/>
            <p:cNvSpPr/>
            <p:nvPr/>
          </p:nvSpPr>
          <p:spPr>
            <a:xfrm>
              <a:off x="123443" y="4276343"/>
              <a:ext cx="375285" cy="381000"/>
            </a:xfrm>
            <a:custGeom>
              <a:avLst/>
              <a:gdLst/>
              <a:ahLst/>
              <a:cxnLst/>
              <a:rect l="l" t="t" r="r" b="b"/>
              <a:pathLst>
                <a:path w="375284" h="381000">
                  <a:moveTo>
                    <a:pt x="187452" y="0"/>
                  </a:moveTo>
                  <a:lnTo>
                    <a:pt x="137618" y="6808"/>
                  </a:lnTo>
                  <a:lnTo>
                    <a:pt x="92839" y="26020"/>
                  </a:lnTo>
                  <a:lnTo>
                    <a:pt x="54902" y="55816"/>
                  </a:lnTo>
                  <a:lnTo>
                    <a:pt x="25591" y="94375"/>
                  </a:lnTo>
                  <a:lnTo>
                    <a:pt x="6695" y="139876"/>
                  </a:lnTo>
                  <a:lnTo>
                    <a:pt x="0" y="190499"/>
                  </a:lnTo>
                  <a:lnTo>
                    <a:pt x="6695" y="241123"/>
                  </a:lnTo>
                  <a:lnTo>
                    <a:pt x="25591" y="286624"/>
                  </a:lnTo>
                  <a:lnTo>
                    <a:pt x="54902" y="325183"/>
                  </a:lnTo>
                  <a:lnTo>
                    <a:pt x="92839" y="354979"/>
                  </a:lnTo>
                  <a:lnTo>
                    <a:pt x="137618" y="374191"/>
                  </a:lnTo>
                  <a:lnTo>
                    <a:pt x="187452" y="380999"/>
                  </a:lnTo>
                  <a:lnTo>
                    <a:pt x="237285" y="374191"/>
                  </a:lnTo>
                  <a:lnTo>
                    <a:pt x="282064" y="354979"/>
                  </a:lnTo>
                  <a:lnTo>
                    <a:pt x="320001" y="325183"/>
                  </a:lnTo>
                  <a:lnTo>
                    <a:pt x="349312" y="286624"/>
                  </a:lnTo>
                  <a:lnTo>
                    <a:pt x="368208" y="241123"/>
                  </a:lnTo>
                  <a:lnTo>
                    <a:pt x="374904" y="190499"/>
                  </a:lnTo>
                  <a:lnTo>
                    <a:pt x="368208" y="139876"/>
                  </a:lnTo>
                  <a:lnTo>
                    <a:pt x="349312" y="94375"/>
                  </a:lnTo>
                  <a:lnTo>
                    <a:pt x="320001" y="55816"/>
                  </a:lnTo>
                  <a:lnTo>
                    <a:pt x="282064" y="26020"/>
                  </a:lnTo>
                  <a:lnTo>
                    <a:pt x="237285" y="6808"/>
                  </a:lnTo>
                  <a:lnTo>
                    <a:pt x="187452" y="0"/>
                  </a:lnTo>
                  <a:close/>
                </a:path>
              </a:pathLst>
            </a:custGeom>
            <a:solidFill>
              <a:srgbClr val="4D011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  <p:sp>
          <p:nvSpPr>
            <p:cNvPr id="42" name="object 42"/>
            <p:cNvSpPr/>
            <p:nvPr/>
          </p:nvSpPr>
          <p:spPr>
            <a:xfrm>
              <a:off x="123443" y="4276343"/>
              <a:ext cx="375285" cy="381000"/>
            </a:xfrm>
            <a:custGeom>
              <a:avLst/>
              <a:gdLst/>
              <a:ahLst/>
              <a:cxnLst/>
              <a:rect l="l" t="t" r="r" b="b"/>
              <a:pathLst>
                <a:path w="375284" h="381000">
                  <a:moveTo>
                    <a:pt x="0" y="190499"/>
                  </a:moveTo>
                  <a:lnTo>
                    <a:pt x="6695" y="139876"/>
                  </a:lnTo>
                  <a:lnTo>
                    <a:pt x="25591" y="94375"/>
                  </a:lnTo>
                  <a:lnTo>
                    <a:pt x="54902" y="55816"/>
                  </a:lnTo>
                  <a:lnTo>
                    <a:pt x="92839" y="26020"/>
                  </a:lnTo>
                  <a:lnTo>
                    <a:pt x="137618" y="6808"/>
                  </a:lnTo>
                  <a:lnTo>
                    <a:pt x="187452" y="0"/>
                  </a:lnTo>
                  <a:lnTo>
                    <a:pt x="237285" y="6808"/>
                  </a:lnTo>
                  <a:lnTo>
                    <a:pt x="282064" y="26020"/>
                  </a:lnTo>
                  <a:lnTo>
                    <a:pt x="320001" y="55816"/>
                  </a:lnTo>
                  <a:lnTo>
                    <a:pt x="349312" y="94375"/>
                  </a:lnTo>
                  <a:lnTo>
                    <a:pt x="368208" y="139876"/>
                  </a:lnTo>
                  <a:lnTo>
                    <a:pt x="374904" y="190499"/>
                  </a:lnTo>
                  <a:lnTo>
                    <a:pt x="368208" y="241123"/>
                  </a:lnTo>
                  <a:lnTo>
                    <a:pt x="349312" y="286624"/>
                  </a:lnTo>
                  <a:lnTo>
                    <a:pt x="320001" y="325183"/>
                  </a:lnTo>
                  <a:lnTo>
                    <a:pt x="282064" y="354979"/>
                  </a:lnTo>
                  <a:lnTo>
                    <a:pt x="237285" y="374191"/>
                  </a:lnTo>
                  <a:lnTo>
                    <a:pt x="187452" y="380999"/>
                  </a:lnTo>
                  <a:lnTo>
                    <a:pt x="137618" y="374191"/>
                  </a:lnTo>
                  <a:lnTo>
                    <a:pt x="92839" y="354979"/>
                  </a:lnTo>
                  <a:lnTo>
                    <a:pt x="54902" y="325183"/>
                  </a:lnTo>
                  <a:lnTo>
                    <a:pt x="25591" y="286624"/>
                  </a:lnTo>
                  <a:lnTo>
                    <a:pt x="6695" y="241123"/>
                  </a:lnTo>
                  <a:lnTo>
                    <a:pt x="0" y="190499"/>
                  </a:lnTo>
                  <a:close/>
                </a:path>
              </a:pathLst>
            </a:custGeom>
            <a:ln w="914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253695" y="4336541"/>
            <a:ext cx="116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452359" y="3313176"/>
            <a:ext cx="4261485" cy="553720"/>
          </a:xfrm>
          <a:prstGeom prst="rect">
            <a:avLst/>
          </a:prstGeom>
          <a:ln w="9144">
            <a:solidFill>
              <a:srgbClr val="99042E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1081405" marR="99060" lvl="0" indent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L’operazione di apertura di credito presenta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caratteristiche 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differenti in relazione alla tipologia di soggetti destinatari  (privati/condomini o</a:t>
            </a:r>
            <a:r>
              <a:rPr kumimoji="0" sz="1100" b="0" i="0" u="none" strike="noStrike" kern="1200" cap="none" spc="6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imprese)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150250" y="3411296"/>
            <a:ext cx="165100" cy="337185"/>
          </a:xfrm>
          <a:custGeom>
            <a:avLst/>
            <a:gdLst/>
            <a:ahLst/>
            <a:cxnLst/>
            <a:rect l="l" t="t" r="r" b="b"/>
            <a:pathLst>
              <a:path w="165100" h="337185">
                <a:moveTo>
                  <a:pt x="112445" y="29933"/>
                </a:moveTo>
                <a:lnTo>
                  <a:pt x="110083" y="18275"/>
                </a:lnTo>
                <a:lnTo>
                  <a:pt x="103657" y="8763"/>
                </a:lnTo>
                <a:lnTo>
                  <a:pt x="94132" y="2349"/>
                </a:lnTo>
                <a:lnTo>
                  <a:pt x="82461" y="0"/>
                </a:lnTo>
                <a:lnTo>
                  <a:pt x="70789" y="2349"/>
                </a:lnTo>
                <a:lnTo>
                  <a:pt x="61252" y="8763"/>
                </a:lnTo>
                <a:lnTo>
                  <a:pt x="54825" y="18275"/>
                </a:lnTo>
                <a:lnTo>
                  <a:pt x="52476" y="29933"/>
                </a:lnTo>
                <a:lnTo>
                  <a:pt x="54825" y="41579"/>
                </a:lnTo>
                <a:lnTo>
                  <a:pt x="61252" y="51092"/>
                </a:lnTo>
                <a:lnTo>
                  <a:pt x="70789" y="57505"/>
                </a:lnTo>
                <a:lnTo>
                  <a:pt x="82461" y="59855"/>
                </a:lnTo>
                <a:lnTo>
                  <a:pt x="94132" y="57505"/>
                </a:lnTo>
                <a:lnTo>
                  <a:pt x="103657" y="51092"/>
                </a:lnTo>
                <a:lnTo>
                  <a:pt x="110083" y="41579"/>
                </a:lnTo>
                <a:lnTo>
                  <a:pt x="112445" y="29933"/>
                </a:lnTo>
                <a:close/>
              </a:path>
              <a:path w="165100" h="337185">
                <a:moveTo>
                  <a:pt x="164909" y="186347"/>
                </a:moveTo>
                <a:lnTo>
                  <a:pt x="164160" y="184099"/>
                </a:lnTo>
                <a:lnTo>
                  <a:pt x="142430" y="92036"/>
                </a:lnTo>
                <a:lnTo>
                  <a:pt x="140931" y="89052"/>
                </a:lnTo>
                <a:lnTo>
                  <a:pt x="107200" y="70332"/>
                </a:lnTo>
                <a:lnTo>
                  <a:pt x="90703" y="67348"/>
                </a:lnTo>
                <a:lnTo>
                  <a:pt x="74218" y="67348"/>
                </a:lnTo>
                <a:lnTo>
                  <a:pt x="33261" y="82245"/>
                </a:lnTo>
                <a:lnTo>
                  <a:pt x="749" y="185597"/>
                </a:lnTo>
                <a:lnTo>
                  <a:pt x="0" y="187096"/>
                </a:lnTo>
                <a:lnTo>
                  <a:pt x="0" y="196824"/>
                </a:lnTo>
                <a:lnTo>
                  <a:pt x="6756" y="203555"/>
                </a:lnTo>
                <a:lnTo>
                  <a:pt x="21742" y="203555"/>
                </a:lnTo>
                <a:lnTo>
                  <a:pt x="27736" y="198310"/>
                </a:lnTo>
                <a:lnTo>
                  <a:pt x="44983" y="127215"/>
                </a:lnTo>
                <a:lnTo>
                  <a:pt x="44983" y="336778"/>
                </a:lnTo>
                <a:lnTo>
                  <a:pt x="74968" y="336778"/>
                </a:lnTo>
                <a:lnTo>
                  <a:pt x="74968" y="202057"/>
                </a:lnTo>
                <a:lnTo>
                  <a:pt x="89954" y="202057"/>
                </a:lnTo>
                <a:lnTo>
                  <a:pt x="89954" y="336778"/>
                </a:lnTo>
                <a:lnTo>
                  <a:pt x="119938" y="336778"/>
                </a:lnTo>
                <a:lnTo>
                  <a:pt x="119938" y="126466"/>
                </a:lnTo>
                <a:lnTo>
                  <a:pt x="137172" y="197573"/>
                </a:lnTo>
                <a:lnTo>
                  <a:pt x="143179" y="202806"/>
                </a:lnTo>
                <a:lnTo>
                  <a:pt x="158165" y="202806"/>
                </a:lnTo>
                <a:lnTo>
                  <a:pt x="164909" y="196075"/>
                </a:lnTo>
                <a:lnTo>
                  <a:pt x="164909" y="186347"/>
                </a:lnTo>
                <a:close/>
              </a:path>
            </a:pathLst>
          </a:custGeom>
          <a:solidFill>
            <a:srgbClr val="B8B8B8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7564390" y="3402133"/>
            <a:ext cx="419734" cy="324485"/>
            <a:chOff x="7564390" y="3402133"/>
            <a:chExt cx="419734" cy="324485"/>
          </a:xfrm>
        </p:grpSpPr>
        <p:sp>
          <p:nvSpPr>
            <p:cNvPr id="47" name="object 47"/>
            <p:cNvSpPr/>
            <p:nvPr/>
          </p:nvSpPr>
          <p:spPr>
            <a:xfrm>
              <a:off x="7564390" y="3538182"/>
              <a:ext cx="125778" cy="18837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  <p:sp>
          <p:nvSpPr>
            <p:cNvPr id="48" name="object 48"/>
            <p:cNvSpPr/>
            <p:nvPr/>
          </p:nvSpPr>
          <p:spPr>
            <a:xfrm>
              <a:off x="7711131" y="3580043"/>
              <a:ext cx="125778" cy="14651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  <p:sp>
          <p:nvSpPr>
            <p:cNvPr id="49" name="object 49"/>
            <p:cNvSpPr/>
            <p:nvPr/>
          </p:nvSpPr>
          <p:spPr>
            <a:xfrm>
              <a:off x="7857872" y="3412599"/>
              <a:ext cx="126364" cy="314325"/>
            </a:xfrm>
            <a:custGeom>
              <a:avLst/>
              <a:gdLst/>
              <a:ahLst/>
              <a:cxnLst/>
              <a:rect l="l" t="t" r="r" b="b"/>
              <a:pathLst>
                <a:path w="126365" h="314325">
                  <a:moveTo>
                    <a:pt x="0" y="0"/>
                  </a:moveTo>
                  <a:lnTo>
                    <a:pt x="0" y="313957"/>
                  </a:lnTo>
                  <a:lnTo>
                    <a:pt x="52407" y="313957"/>
                  </a:lnTo>
                  <a:lnTo>
                    <a:pt x="52407" y="282562"/>
                  </a:lnTo>
                  <a:lnTo>
                    <a:pt x="125778" y="282562"/>
                  </a:lnTo>
                  <a:lnTo>
                    <a:pt x="125778" y="261631"/>
                  </a:lnTo>
                  <a:lnTo>
                    <a:pt x="31444" y="261631"/>
                  </a:lnTo>
                  <a:lnTo>
                    <a:pt x="31444" y="240701"/>
                  </a:lnTo>
                  <a:lnTo>
                    <a:pt x="125778" y="240701"/>
                  </a:lnTo>
                  <a:lnTo>
                    <a:pt x="125778" y="219770"/>
                  </a:lnTo>
                  <a:lnTo>
                    <a:pt x="31444" y="219770"/>
                  </a:lnTo>
                  <a:lnTo>
                    <a:pt x="31444" y="198839"/>
                  </a:lnTo>
                  <a:lnTo>
                    <a:pt x="125778" y="198839"/>
                  </a:lnTo>
                  <a:lnTo>
                    <a:pt x="125778" y="177909"/>
                  </a:lnTo>
                  <a:lnTo>
                    <a:pt x="31444" y="177909"/>
                  </a:lnTo>
                  <a:lnTo>
                    <a:pt x="31444" y="156978"/>
                  </a:lnTo>
                  <a:lnTo>
                    <a:pt x="125778" y="156978"/>
                  </a:lnTo>
                  <a:lnTo>
                    <a:pt x="125778" y="136048"/>
                  </a:lnTo>
                  <a:lnTo>
                    <a:pt x="31444" y="136048"/>
                  </a:lnTo>
                  <a:lnTo>
                    <a:pt x="31444" y="115117"/>
                  </a:lnTo>
                  <a:lnTo>
                    <a:pt x="125778" y="115117"/>
                  </a:lnTo>
                  <a:lnTo>
                    <a:pt x="125778" y="94187"/>
                  </a:lnTo>
                  <a:lnTo>
                    <a:pt x="31444" y="94187"/>
                  </a:lnTo>
                  <a:lnTo>
                    <a:pt x="31444" y="73256"/>
                  </a:lnTo>
                  <a:lnTo>
                    <a:pt x="125778" y="73256"/>
                  </a:lnTo>
                  <a:lnTo>
                    <a:pt x="125778" y="57558"/>
                  </a:lnTo>
                  <a:lnTo>
                    <a:pt x="31444" y="57558"/>
                  </a:lnTo>
                  <a:lnTo>
                    <a:pt x="31444" y="36628"/>
                  </a:lnTo>
                  <a:lnTo>
                    <a:pt x="125778" y="36628"/>
                  </a:lnTo>
                  <a:lnTo>
                    <a:pt x="125778" y="15697"/>
                  </a:lnTo>
                  <a:lnTo>
                    <a:pt x="0" y="0"/>
                  </a:lnTo>
                  <a:close/>
                </a:path>
                <a:path w="126365" h="314325">
                  <a:moveTo>
                    <a:pt x="125778" y="282562"/>
                  </a:moveTo>
                  <a:lnTo>
                    <a:pt x="73370" y="282562"/>
                  </a:lnTo>
                  <a:lnTo>
                    <a:pt x="73370" y="313957"/>
                  </a:lnTo>
                  <a:lnTo>
                    <a:pt x="125778" y="313957"/>
                  </a:lnTo>
                  <a:lnTo>
                    <a:pt x="125778" y="282562"/>
                  </a:lnTo>
                  <a:close/>
                </a:path>
                <a:path w="126365" h="314325">
                  <a:moveTo>
                    <a:pt x="73370" y="240701"/>
                  </a:moveTo>
                  <a:lnTo>
                    <a:pt x="52407" y="240701"/>
                  </a:lnTo>
                  <a:lnTo>
                    <a:pt x="52407" y="261631"/>
                  </a:lnTo>
                  <a:lnTo>
                    <a:pt x="73370" y="261631"/>
                  </a:lnTo>
                  <a:lnTo>
                    <a:pt x="73370" y="240701"/>
                  </a:lnTo>
                  <a:close/>
                </a:path>
                <a:path w="126365" h="314325">
                  <a:moveTo>
                    <a:pt x="125778" y="240701"/>
                  </a:moveTo>
                  <a:lnTo>
                    <a:pt x="94333" y="240701"/>
                  </a:lnTo>
                  <a:lnTo>
                    <a:pt x="94333" y="261631"/>
                  </a:lnTo>
                  <a:lnTo>
                    <a:pt x="125778" y="261631"/>
                  </a:lnTo>
                  <a:lnTo>
                    <a:pt x="125778" y="240701"/>
                  </a:lnTo>
                  <a:close/>
                </a:path>
                <a:path w="126365" h="314325">
                  <a:moveTo>
                    <a:pt x="73370" y="198839"/>
                  </a:moveTo>
                  <a:lnTo>
                    <a:pt x="52407" y="198839"/>
                  </a:lnTo>
                  <a:lnTo>
                    <a:pt x="52407" y="219770"/>
                  </a:lnTo>
                  <a:lnTo>
                    <a:pt x="73370" y="219770"/>
                  </a:lnTo>
                  <a:lnTo>
                    <a:pt x="73370" y="198839"/>
                  </a:lnTo>
                  <a:close/>
                </a:path>
                <a:path w="126365" h="314325">
                  <a:moveTo>
                    <a:pt x="125778" y="198839"/>
                  </a:moveTo>
                  <a:lnTo>
                    <a:pt x="94333" y="198839"/>
                  </a:lnTo>
                  <a:lnTo>
                    <a:pt x="94333" y="219770"/>
                  </a:lnTo>
                  <a:lnTo>
                    <a:pt x="125778" y="219770"/>
                  </a:lnTo>
                  <a:lnTo>
                    <a:pt x="125778" y="198839"/>
                  </a:lnTo>
                  <a:close/>
                </a:path>
                <a:path w="126365" h="314325">
                  <a:moveTo>
                    <a:pt x="73370" y="156978"/>
                  </a:moveTo>
                  <a:lnTo>
                    <a:pt x="52407" y="156978"/>
                  </a:lnTo>
                  <a:lnTo>
                    <a:pt x="52407" y="177909"/>
                  </a:lnTo>
                  <a:lnTo>
                    <a:pt x="73370" y="177909"/>
                  </a:lnTo>
                  <a:lnTo>
                    <a:pt x="73370" y="156978"/>
                  </a:lnTo>
                  <a:close/>
                </a:path>
                <a:path w="126365" h="314325">
                  <a:moveTo>
                    <a:pt x="125778" y="156978"/>
                  </a:moveTo>
                  <a:lnTo>
                    <a:pt x="94333" y="156978"/>
                  </a:lnTo>
                  <a:lnTo>
                    <a:pt x="94333" y="177909"/>
                  </a:lnTo>
                  <a:lnTo>
                    <a:pt x="125778" y="177909"/>
                  </a:lnTo>
                  <a:lnTo>
                    <a:pt x="125778" y="156978"/>
                  </a:lnTo>
                  <a:close/>
                </a:path>
                <a:path w="126365" h="314325">
                  <a:moveTo>
                    <a:pt x="73370" y="115117"/>
                  </a:moveTo>
                  <a:lnTo>
                    <a:pt x="52407" y="115117"/>
                  </a:lnTo>
                  <a:lnTo>
                    <a:pt x="52407" y="136048"/>
                  </a:lnTo>
                  <a:lnTo>
                    <a:pt x="73370" y="136048"/>
                  </a:lnTo>
                  <a:lnTo>
                    <a:pt x="73370" y="115117"/>
                  </a:lnTo>
                  <a:close/>
                </a:path>
                <a:path w="126365" h="314325">
                  <a:moveTo>
                    <a:pt x="125778" y="115117"/>
                  </a:moveTo>
                  <a:lnTo>
                    <a:pt x="94333" y="115117"/>
                  </a:lnTo>
                  <a:lnTo>
                    <a:pt x="94333" y="136048"/>
                  </a:lnTo>
                  <a:lnTo>
                    <a:pt x="125778" y="136048"/>
                  </a:lnTo>
                  <a:lnTo>
                    <a:pt x="125778" y="115117"/>
                  </a:lnTo>
                  <a:close/>
                </a:path>
                <a:path w="126365" h="314325">
                  <a:moveTo>
                    <a:pt x="73370" y="73256"/>
                  </a:moveTo>
                  <a:lnTo>
                    <a:pt x="52407" y="73256"/>
                  </a:lnTo>
                  <a:lnTo>
                    <a:pt x="52407" y="94187"/>
                  </a:lnTo>
                  <a:lnTo>
                    <a:pt x="73370" y="94187"/>
                  </a:lnTo>
                  <a:lnTo>
                    <a:pt x="73370" y="73256"/>
                  </a:lnTo>
                  <a:close/>
                </a:path>
                <a:path w="126365" h="314325">
                  <a:moveTo>
                    <a:pt x="125778" y="73256"/>
                  </a:moveTo>
                  <a:lnTo>
                    <a:pt x="94333" y="73256"/>
                  </a:lnTo>
                  <a:lnTo>
                    <a:pt x="94333" y="94187"/>
                  </a:lnTo>
                  <a:lnTo>
                    <a:pt x="125778" y="94187"/>
                  </a:lnTo>
                  <a:lnTo>
                    <a:pt x="125778" y="73256"/>
                  </a:lnTo>
                  <a:close/>
                </a:path>
                <a:path w="126365" h="314325">
                  <a:moveTo>
                    <a:pt x="73370" y="36628"/>
                  </a:moveTo>
                  <a:lnTo>
                    <a:pt x="52407" y="36628"/>
                  </a:lnTo>
                  <a:lnTo>
                    <a:pt x="52407" y="57558"/>
                  </a:lnTo>
                  <a:lnTo>
                    <a:pt x="73370" y="57558"/>
                  </a:lnTo>
                  <a:lnTo>
                    <a:pt x="73370" y="36628"/>
                  </a:lnTo>
                  <a:close/>
                </a:path>
                <a:path w="126365" h="314325">
                  <a:moveTo>
                    <a:pt x="125778" y="36628"/>
                  </a:moveTo>
                  <a:lnTo>
                    <a:pt x="94333" y="36628"/>
                  </a:lnTo>
                  <a:lnTo>
                    <a:pt x="94333" y="57558"/>
                  </a:lnTo>
                  <a:lnTo>
                    <a:pt x="125778" y="57558"/>
                  </a:lnTo>
                  <a:lnTo>
                    <a:pt x="125778" y="36628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  <p:sp>
          <p:nvSpPr>
            <p:cNvPr id="50" name="object 50"/>
            <p:cNvSpPr/>
            <p:nvPr/>
          </p:nvSpPr>
          <p:spPr>
            <a:xfrm>
              <a:off x="7637760" y="3402133"/>
              <a:ext cx="125778" cy="15697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endParaRPr>
            </a:p>
          </p:txBody>
        </p:sp>
      </p:grpSp>
      <p:sp>
        <p:nvSpPr>
          <p:cNvPr id="51" name="object 5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2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2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200" b="1" i="0" u="none" strike="noStrike" kern="1200" cap="none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C0B7482-A327-45FE-B57B-64D55CEC06DF}"/>
              </a:ext>
            </a:extLst>
          </p:cNvPr>
          <p:cNvSpPr/>
          <p:nvPr/>
        </p:nvSpPr>
        <p:spPr>
          <a:xfrm>
            <a:off x="8397738" y="1290726"/>
            <a:ext cx="2562182" cy="87963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Roboto Light"/>
                <a:ea typeface="+mn-ea"/>
                <a:cs typeface="+mn-cs"/>
              </a:rPr>
              <a:t>Cliente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noFill/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ABF9913-9CA0-4D0C-975B-C6BD6BE9528F}"/>
              </a:ext>
            </a:extLst>
          </p:cNvPr>
          <p:cNvSpPr txBox="1"/>
          <p:nvPr/>
        </p:nvSpPr>
        <p:spPr>
          <a:xfrm>
            <a:off x="8649050" y="1661020"/>
            <a:ext cx="6638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rPr>
              <a:t>Cliente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E1652C3-878D-4B29-B44F-1D9BD5A9C04F}"/>
              </a:ext>
            </a:extLst>
          </p:cNvPr>
          <p:cNvSpPr txBox="1"/>
          <p:nvPr/>
        </p:nvSpPr>
        <p:spPr>
          <a:xfrm>
            <a:off x="10101071" y="1661020"/>
            <a:ext cx="787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rPr>
              <a:t>MPS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DDCF399-76FF-4B87-AC2E-FAB3C2083643}"/>
              </a:ext>
            </a:extLst>
          </p:cNvPr>
          <p:cNvSpPr txBox="1"/>
          <p:nvPr/>
        </p:nvSpPr>
        <p:spPr>
          <a:xfrm>
            <a:off x="9044940" y="1416712"/>
            <a:ext cx="16090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rPr>
              <a:t>Richiesta finanziamento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FD0D76F6-B781-49FB-ABBC-146FE96F77A3}"/>
              </a:ext>
            </a:extLst>
          </p:cNvPr>
          <p:cNvCxnSpPr>
            <a:cxnSpLocks/>
          </p:cNvCxnSpPr>
          <p:nvPr/>
        </p:nvCxnSpPr>
        <p:spPr>
          <a:xfrm>
            <a:off x="9127222" y="1661020"/>
            <a:ext cx="11032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>
            <a:extLst>
              <a:ext uri="{FF2B5EF4-FFF2-40B4-BE49-F238E27FC236}">
                <a16:creationId xmlns:a16="http://schemas.microsoft.com/office/drawing/2014/main" id="{E0D9DAF8-AB06-4E9E-A1C8-E33FD97C4AFC}"/>
              </a:ext>
            </a:extLst>
          </p:cNvPr>
          <p:cNvCxnSpPr>
            <a:cxnSpLocks/>
          </p:cNvCxnSpPr>
          <p:nvPr/>
        </p:nvCxnSpPr>
        <p:spPr>
          <a:xfrm flipH="1">
            <a:off x="9032251" y="1884468"/>
            <a:ext cx="11981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0E4CBAB2-29D3-4A9C-AB61-7E4AA7F1B19C}"/>
              </a:ext>
            </a:extLst>
          </p:cNvPr>
          <p:cNvSpPr txBox="1"/>
          <p:nvPr/>
        </p:nvSpPr>
        <p:spPr>
          <a:xfrm>
            <a:off x="8897388" y="1881462"/>
            <a:ext cx="20229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rPr>
              <a:t>Concessione</a:t>
            </a:r>
            <a:r>
              <a:rPr kumimoji="0" lang="it-IT" sz="800" b="0" i="0" u="none" strike="noStrike" kern="1200" cap="none" spc="0" normalizeH="0" baseline="0" noProof="0" dirty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Roboto Light"/>
                <a:ea typeface="+mn-ea"/>
                <a:cs typeface="+mn-cs"/>
              </a:rPr>
              <a:t> apertura credito</a:t>
            </a:r>
          </a:p>
        </p:txBody>
      </p:sp>
    </p:spTree>
    <p:extLst>
      <p:ext uri="{BB962C8B-B14F-4D97-AF65-F5344CB8AC3E}">
        <p14:creationId xmlns:p14="http://schemas.microsoft.com/office/powerpoint/2010/main" val="2335799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6">
            <a:extLst>
              <a:ext uri="{FF2B5EF4-FFF2-40B4-BE49-F238E27FC236}">
                <a16:creationId xmlns:a16="http://schemas.microsoft.com/office/drawing/2014/main" id="{6A38FB79-AA4F-42D7-ADDD-7D88DBE54F3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991809" y="3346476"/>
            <a:ext cx="326419" cy="432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defTabSz="942505">
              <a:defRPr/>
            </a:pPr>
            <a:endParaRPr lang="de-DE" sz="1200" kern="0">
              <a:solidFill>
                <a:srgbClr val="2E2E38"/>
              </a:solidFill>
              <a:highlight>
                <a:srgbClr val="FFE600"/>
              </a:highlight>
            </a:endParaRPr>
          </a:p>
        </p:txBody>
      </p:sp>
      <p:sp>
        <p:nvSpPr>
          <p:cNvPr id="25" name="CasellaDiTesto 52">
            <a:extLst>
              <a:ext uri="{FF2B5EF4-FFF2-40B4-BE49-F238E27FC236}">
                <a16:creationId xmlns:a16="http://schemas.microsoft.com/office/drawing/2014/main" id="{B071659E-9F9D-4C31-A127-195A81D27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0301" y="275426"/>
            <a:ext cx="11555680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99042F"/>
                </a:solidFill>
                <a:latin typeface="EYInterstate Light" panose="02000506000000020004" pitchFamily="2" charset="0"/>
                <a:ea typeface="+mj-ea"/>
                <a:cs typeface="+mj-cs"/>
              </a:rPr>
              <a:t>Apertura di Credito Banca MPS per i Bonus Edilizi - Privati</a:t>
            </a:r>
          </a:p>
        </p:txBody>
      </p:sp>
      <p:sp>
        <p:nvSpPr>
          <p:cNvPr id="20" name="Rettangolo arrotondato 6">
            <a:extLst>
              <a:ext uri="{FF2B5EF4-FFF2-40B4-BE49-F238E27FC236}">
                <a16:creationId xmlns:a16="http://schemas.microsoft.com/office/drawing/2014/main" id="{3BC29A34-B883-4749-9D7F-3D536D9C3DA8}"/>
              </a:ext>
            </a:extLst>
          </p:cNvPr>
          <p:cNvSpPr/>
          <p:nvPr/>
        </p:nvSpPr>
        <p:spPr>
          <a:xfrm>
            <a:off x="307526" y="2849744"/>
            <a:ext cx="2145818" cy="929118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942505">
              <a:lnSpc>
                <a:spcPts val="1200"/>
              </a:lnSpc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Modalità di utilizzo dello scoperto di conto</a:t>
            </a:r>
          </a:p>
        </p:txBody>
      </p:sp>
      <p:sp>
        <p:nvSpPr>
          <p:cNvPr id="27" name="Rettangolo arrotondato 9">
            <a:extLst>
              <a:ext uri="{FF2B5EF4-FFF2-40B4-BE49-F238E27FC236}">
                <a16:creationId xmlns:a16="http://schemas.microsoft.com/office/drawing/2014/main" id="{F2D72CB8-E9FB-4BC5-8E74-C07B8F80A591}"/>
              </a:ext>
            </a:extLst>
          </p:cNvPr>
          <p:cNvSpPr/>
          <p:nvPr/>
        </p:nvSpPr>
        <p:spPr>
          <a:xfrm>
            <a:off x="2593315" y="2847986"/>
            <a:ext cx="9487900" cy="930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lvl="0" algn="just" defTabSz="942505"/>
            <a:r>
              <a:rPr lang="it-IT" sz="1200" b="1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Non Rotativo</a:t>
            </a: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, per pagamento fatture non quietanziate, presentate a fronte dell'esecuzione dei lavori. Collegato ad un </a:t>
            </a:r>
            <a:r>
              <a:rPr lang="it-IT" sz="1200" b="1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conto corrente dedicato </a:t>
            </a: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che consente esclusivamente, oltre i pagamenti suddetti, accrediti derivanti dalla cessione del credito di imposta. L'utilizzo della linea potrà avvenire:</a:t>
            </a:r>
          </a:p>
          <a:p>
            <a:pPr marL="171450" lvl="0" indent="-1714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mediante l'erogazione di un importo per </a:t>
            </a:r>
            <a:r>
              <a:rPr lang="it-IT" sz="1200" b="1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anticipo dei lavori</a:t>
            </a: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,</a:t>
            </a:r>
            <a:r>
              <a:rPr lang="it-IT" sz="1200" b="1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 </a:t>
            </a: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a fronte di presentazione della fattura per anticipo lavori presentata dall'impresa appaltatrice, per un importo complessivo non superiore al </a:t>
            </a:r>
            <a:r>
              <a:rPr lang="it-IT" sz="1200" b="1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20% del totale </a:t>
            </a: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degli stessi;</a:t>
            </a:r>
          </a:p>
          <a:p>
            <a:pPr marL="171450" lvl="0" indent="-1714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successivi utilizzi della linea potranno avvenire in </a:t>
            </a:r>
            <a:r>
              <a:rPr lang="it-IT" sz="1200" b="1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corrispondenza dei SAL, </a:t>
            </a: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che danno diritto al credito di imposta, o a Fine Lavori</a:t>
            </a:r>
          </a:p>
        </p:txBody>
      </p:sp>
      <p:sp>
        <p:nvSpPr>
          <p:cNvPr id="12" name="Rettangolo arrotondato 6">
            <a:extLst>
              <a:ext uri="{FF2B5EF4-FFF2-40B4-BE49-F238E27FC236}">
                <a16:creationId xmlns:a16="http://schemas.microsoft.com/office/drawing/2014/main" id="{D0966CC1-8794-441D-A89A-41E0B9CC5103}"/>
              </a:ext>
            </a:extLst>
          </p:cNvPr>
          <p:cNvSpPr/>
          <p:nvPr/>
        </p:nvSpPr>
        <p:spPr>
          <a:xfrm>
            <a:off x="307526" y="1986634"/>
            <a:ext cx="2145818" cy="547938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942505"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Importo finanziabile</a:t>
            </a:r>
          </a:p>
        </p:txBody>
      </p:sp>
      <p:sp>
        <p:nvSpPr>
          <p:cNvPr id="21" name="Rettangolo arrotondato 9">
            <a:extLst>
              <a:ext uri="{FF2B5EF4-FFF2-40B4-BE49-F238E27FC236}">
                <a16:creationId xmlns:a16="http://schemas.microsoft.com/office/drawing/2014/main" id="{57111BDF-F193-4248-BD48-1EB1D863D6C4}"/>
              </a:ext>
            </a:extLst>
          </p:cNvPr>
          <p:cNvSpPr/>
          <p:nvPr/>
        </p:nvSpPr>
        <p:spPr>
          <a:xfrm>
            <a:off x="2599394" y="1957278"/>
            <a:ext cx="9487899" cy="6414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algn="just" defTabSz="942505"/>
            <a:r>
              <a:rPr lang="it-IT" sz="1200" kern="0" dirty="0">
                <a:latin typeface="EYInterstate Light" panose="02000506000000020004" pitchFamily="2" charset="0"/>
              </a:rPr>
              <a:t>Importo massimo finanziabile:</a:t>
            </a:r>
          </a:p>
          <a:p>
            <a:pPr marL="171450" indent="-171450" algn="just" defTabSz="942505">
              <a:buFont typeface="Wingdings" panose="05000000000000000000" pitchFamily="2" charset="2"/>
              <a:buChar char="ü"/>
            </a:pPr>
            <a:r>
              <a:rPr lang="it-IT" sz="1200" kern="0" dirty="0">
                <a:latin typeface="EYInterstate Light" panose="02000506000000020004" pitchFamily="2" charset="0"/>
              </a:rPr>
              <a:t>Nel caso di </a:t>
            </a:r>
            <a:r>
              <a:rPr lang="it-IT" sz="1200" b="1" kern="0" dirty="0">
                <a:latin typeface="EYInterstate Light" panose="02000506000000020004" pitchFamily="2" charset="0"/>
              </a:rPr>
              <a:t>Superbonus e </a:t>
            </a:r>
            <a:r>
              <a:rPr lang="it-IT" sz="1200" b="1" kern="0" dirty="0" err="1">
                <a:latin typeface="EYInterstate Light" panose="02000506000000020004" pitchFamily="2" charset="0"/>
              </a:rPr>
              <a:t>Sismabonus</a:t>
            </a:r>
            <a:r>
              <a:rPr lang="it-IT" sz="1200" b="1" kern="0" dirty="0">
                <a:latin typeface="EYInterstate Light" panose="02000506000000020004" pitchFamily="2" charset="0"/>
              </a:rPr>
              <a:t> 110%: </a:t>
            </a:r>
            <a:r>
              <a:rPr lang="it-IT" sz="1200" kern="0" dirty="0">
                <a:latin typeface="EYInterstate Light" panose="02000506000000020004" pitchFamily="2" charset="0"/>
              </a:rPr>
              <a:t>pari al valore dei lavori per i quali matura il credito di imposta.</a:t>
            </a:r>
          </a:p>
          <a:p>
            <a:pPr marL="171450" indent="-171450" algn="just" defTabSz="942505">
              <a:buFont typeface="Wingdings" panose="05000000000000000000" pitchFamily="2" charset="2"/>
              <a:buChar char="ü"/>
            </a:pPr>
            <a:r>
              <a:rPr lang="it-IT" sz="1200" kern="0" dirty="0">
                <a:latin typeface="EYInterstate Light" panose="02000506000000020004" pitchFamily="2" charset="0"/>
              </a:rPr>
              <a:t>Nell'ipotesi dei </a:t>
            </a:r>
            <a:r>
              <a:rPr lang="it-IT" sz="1200" b="1" kern="0" dirty="0">
                <a:latin typeface="EYInterstate Light" panose="02000506000000020004" pitchFamily="2" charset="0"/>
              </a:rPr>
              <a:t>bonus dal 50% al 90%: </a:t>
            </a:r>
            <a:r>
              <a:rPr lang="it-IT" sz="1200" kern="0" dirty="0">
                <a:latin typeface="EYInterstate Light" panose="02000506000000020004" pitchFamily="2" charset="0"/>
              </a:rPr>
              <a:t>pari al valore commerciale del credito di imposta.</a:t>
            </a:r>
          </a:p>
        </p:txBody>
      </p:sp>
      <p:sp>
        <p:nvSpPr>
          <p:cNvPr id="22" name="Rettangolo arrotondato 6">
            <a:extLst>
              <a:ext uri="{FF2B5EF4-FFF2-40B4-BE49-F238E27FC236}">
                <a16:creationId xmlns:a16="http://schemas.microsoft.com/office/drawing/2014/main" id="{1C3CB63A-8172-438E-96D6-7FD431FA00F4}"/>
              </a:ext>
            </a:extLst>
          </p:cNvPr>
          <p:cNvSpPr/>
          <p:nvPr/>
        </p:nvSpPr>
        <p:spPr>
          <a:xfrm>
            <a:off x="295615" y="4056277"/>
            <a:ext cx="2145818" cy="929118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942505">
              <a:lnSpc>
                <a:spcPts val="1200"/>
              </a:lnSpc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Impegni del cliente e della ditta appaltatrice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A5995C1-8367-4DF8-9268-A51E1CFC06E3}"/>
              </a:ext>
            </a:extLst>
          </p:cNvPr>
          <p:cNvSpPr/>
          <p:nvPr/>
        </p:nvSpPr>
        <p:spPr>
          <a:xfrm>
            <a:off x="2598081" y="3656393"/>
            <a:ext cx="9487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42505"/>
            <a:endParaRPr lang="it-IT" sz="1200" kern="0" dirty="0">
              <a:solidFill>
                <a:srgbClr val="1E1E1E"/>
              </a:solidFill>
              <a:latin typeface="EYInterstate Light" panose="02000506000000020004" pitchFamily="2" charset="0"/>
            </a:endParaRPr>
          </a:p>
          <a:p>
            <a:pPr lvl="0" algn="just" defTabSz="942505"/>
            <a:endParaRPr lang="it-IT" sz="1200" kern="0" dirty="0">
              <a:solidFill>
                <a:srgbClr val="1E1E1E"/>
              </a:solidFill>
              <a:latin typeface="EYInterstate Light" panose="02000506000000020004" pitchFamily="2" charset="0"/>
            </a:endParaRPr>
          </a:p>
        </p:txBody>
      </p:sp>
      <p:sp>
        <p:nvSpPr>
          <p:cNvPr id="30" name="Rettangolo arrotondato 9">
            <a:extLst>
              <a:ext uri="{FF2B5EF4-FFF2-40B4-BE49-F238E27FC236}">
                <a16:creationId xmlns:a16="http://schemas.microsoft.com/office/drawing/2014/main" id="{5C8E4B17-5BA0-4CE0-BEBD-FAF3BC52D10A}"/>
              </a:ext>
            </a:extLst>
          </p:cNvPr>
          <p:cNvSpPr/>
          <p:nvPr/>
        </p:nvSpPr>
        <p:spPr>
          <a:xfrm>
            <a:off x="2593315" y="4034499"/>
            <a:ext cx="9487900" cy="110553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lvl="0" algn="just" defTabSz="942505"/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E’ necessario che, nel momento della formalizzazione del contratto di finanziamento, venga sottoscritto dal cliente anche il "</a:t>
            </a:r>
            <a:r>
              <a:rPr lang="it-IT" sz="1200" b="1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preliminare di cessione del Credito di imposta futuro</a:t>
            </a: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" . </a:t>
            </a:r>
          </a:p>
          <a:p>
            <a:pPr lvl="0" algn="just" defTabSz="942505"/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Tenuto conto della natura di "</a:t>
            </a:r>
            <a:r>
              <a:rPr lang="it-IT" sz="1200" b="1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credito finalizzato</a:t>
            </a: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”, in caso di grave inadempimento da parte dell'Appaltatore nell'esecuzione dei lavori, il Cliente, avrà diritto alla </a:t>
            </a:r>
            <a:r>
              <a:rPr lang="it-IT" sz="1200" b="1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risoluzione del contratto di finanziamento, </a:t>
            </a: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qualora sussistano le condizioni previste dalla normativa. In questo caso la Banca, di conseguenza, dovrà poi rivalersi sul predetto fornitore per il recupero del finanziamento erogato. </a:t>
            </a:r>
            <a:r>
              <a:rPr lang="it-IT" sz="1200" b="1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A tal fine sarà necessario che il cliente informi la Ditta Appaltatrice, che dovrà sottoscrivere apposita lettera nella quale prende atto di tale specifica circostanza</a:t>
            </a:r>
            <a:endParaRPr lang="it-IT" sz="1200" kern="0" dirty="0">
              <a:solidFill>
                <a:srgbClr val="1E1E1E"/>
              </a:solidFill>
              <a:latin typeface="EYInterstate Light" panose="02000506000000020004" pitchFamily="2" charset="0"/>
            </a:endParaRPr>
          </a:p>
        </p:txBody>
      </p:sp>
      <p:sp>
        <p:nvSpPr>
          <p:cNvPr id="31" name="Rettangolo arrotondato 6">
            <a:extLst>
              <a:ext uri="{FF2B5EF4-FFF2-40B4-BE49-F238E27FC236}">
                <a16:creationId xmlns:a16="http://schemas.microsoft.com/office/drawing/2014/main" id="{F6F7C51E-2DF5-44DE-8852-E5DB6206DCB5}"/>
              </a:ext>
            </a:extLst>
          </p:cNvPr>
          <p:cNvSpPr/>
          <p:nvPr/>
        </p:nvSpPr>
        <p:spPr>
          <a:xfrm>
            <a:off x="307526" y="982821"/>
            <a:ext cx="2145818" cy="688642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942505">
              <a:lnSpc>
                <a:spcPts val="1200"/>
              </a:lnSpc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Tipologia di prodotto e Target</a:t>
            </a:r>
          </a:p>
        </p:txBody>
      </p:sp>
      <p:sp>
        <p:nvSpPr>
          <p:cNvPr id="32" name="Rettangolo arrotondato 9">
            <a:extLst>
              <a:ext uri="{FF2B5EF4-FFF2-40B4-BE49-F238E27FC236}">
                <a16:creationId xmlns:a16="http://schemas.microsoft.com/office/drawing/2014/main" id="{7832584B-CDCC-409C-8550-52946AD59C59}"/>
              </a:ext>
            </a:extLst>
          </p:cNvPr>
          <p:cNvSpPr/>
          <p:nvPr/>
        </p:nvSpPr>
        <p:spPr>
          <a:xfrm>
            <a:off x="2598081" y="937925"/>
            <a:ext cx="9487901" cy="80868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algn="just" defTabSz="942505"/>
            <a:r>
              <a:rPr lang="it-IT" sz="1200" kern="0" dirty="0">
                <a:latin typeface="EYInterstate Light" panose="02000506000000020004" pitchFamily="2" charset="0"/>
              </a:rPr>
              <a:t>Il prodotto è destinato a finanziare le opere di ristrutturazione, riqualificazione energetica e/o riduzione del rischio sismico degli immobili che danno diritto al credito di imposta nella misura prevista, realizzate dal 01/07/2020 al 31/12/2021, ai sensi degli articoli 119 e 121 del D.L. n. 34/2020 (c.d. Decreto Rilancio), convertito in Legge n. 77 del 17 Luglio 2020, degli artt. 14, 16,16bis e 16ter del DL n. 63/2013  convertito in legge 90/2013 e dell'art. 1 comma 219 della Legge n. 160/2019.</a:t>
            </a:r>
          </a:p>
        </p:txBody>
      </p:sp>
    </p:spTree>
    <p:extLst>
      <p:ext uri="{BB962C8B-B14F-4D97-AF65-F5344CB8AC3E}">
        <p14:creationId xmlns:p14="http://schemas.microsoft.com/office/powerpoint/2010/main" val="2746941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arrotondato 6">
            <a:extLst>
              <a:ext uri="{FF2B5EF4-FFF2-40B4-BE49-F238E27FC236}">
                <a16:creationId xmlns:a16="http://schemas.microsoft.com/office/drawing/2014/main" id="{9A52C896-FF7E-46DB-A826-EBEE016BDE7D}"/>
              </a:ext>
            </a:extLst>
          </p:cNvPr>
          <p:cNvSpPr/>
          <p:nvPr/>
        </p:nvSpPr>
        <p:spPr>
          <a:xfrm>
            <a:off x="305144" y="874342"/>
            <a:ext cx="2141054" cy="808690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288000" rtlCol="0" anchor="ctr" anchorCtr="0">
            <a:noAutofit/>
          </a:bodyPr>
          <a:lstStyle/>
          <a:p>
            <a:pPr algn="ctr" defTabSz="942505"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Interventi finanziabili</a:t>
            </a:r>
          </a:p>
        </p:txBody>
      </p:sp>
      <p:sp>
        <p:nvSpPr>
          <p:cNvPr id="17" name="Rettangolo arrotondato 6">
            <a:extLst>
              <a:ext uri="{FF2B5EF4-FFF2-40B4-BE49-F238E27FC236}">
                <a16:creationId xmlns:a16="http://schemas.microsoft.com/office/drawing/2014/main" id="{A6872C47-4E47-4530-AF63-409272FFFD1E}"/>
              </a:ext>
            </a:extLst>
          </p:cNvPr>
          <p:cNvSpPr/>
          <p:nvPr/>
        </p:nvSpPr>
        <p:spPr>
          <a:xfrm>
            <a:off x="300380" y="1757775"/>
            <a:ext cx="2145818" cy="945673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942505">
              <a:lnSpc>
                <a:spcPts val="1200"/>
              </a:lnSpc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Tipologia di prodotto e Target</a:t>
            </a:r>
          </a:p>
        </p:txBody>
      </p:sp>
      <p:sp>
        <p:nvSpPr>
          <p:cNvPr id="18" name="Freeform 66">
            <a:extLst>
              <a:ext uri="{FF2B5EF4-FFF2-40B4-BE49-F238E27FC236}">
                <a16:creationId xmlns:a16="http://schemas.microsoft.com/office/drawing/2014/main" id="{6A38FB79-AA4F-42D7-ADDD-7D88DBE54F3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991809" y="3346476"/>
            <a:ext cx="326419" cy="432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defTabSz="942505">
              <a:defRPr/>
            </a:pPr>
            <a:endParaRPr lang="de-DE" sz="1200" kern="0">
              <a:solidFill>
                <a:srgbClr val="2E2E38"/>
              </a:solidFill>
              <a:highlight>
                <a:srgbClr val="FFE600"/>
              </a:highlight>
            </a:endParaRPr>
          </a:p>
        </p:txBody>
      </p:sp>
      <p:sp>
        <p:nvSpPr>
          <p:cNvPr id="19" name="Rettangolo arrotondato 9">
            <a:extLst>
              <a:ext uri="{FF2B5EF4-FFF2-40B4-BE49-F238E27FC236}">
                <a16:creationId xmlns:a16="http://schemas.microsoft.com/office/drawing/2014/main" id="{E0F852B4-1F3D-4F59-84B6-0DDD5C84DE8B}"/>
              </a:ext>
            </a:extLst>
          </p:cNvPr>
          <p:cNvSpPr/>
          <p:nvPr/>
        </p:nvSpPr>
        <p:spPr>
          <a:xfrm>
            <a:off x="2598081" y="874343"/>
            <a:ext cx="9487901" cy="80868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algn="just" defTabSz="942505"/>
            <a:r>
              <a:rPr lang="it-IT" sz="1200" kern="0" dirty="0">
                <a:latin typeface="EYInterstate Light" panose="02000506000000020004" pitchFamily="2" charset="0"/>
              </a:rPr>
              <a:t>Il prodotto è destinato a finanziare le opere di ristrutturazione, riqualificazione energetica e/o riduzione del rischio sismico degli immobili che danno diritto al credito di imposta nella misura prevista, realizzate dal 01/07/2020 al 31/12/2022, </a:t>
            </a:r>
          </a:p>
        </p:txBody>
      </p:sp>
      <p:sp>
        <p:nvSpPr>
          <p:cNvPr id="24" name="Rettangolo arrotondato 9">
            <a:extLst>
              <a:ext uri="{FF2B5EF4-FFF2-40B4-BE49-F238E27FC236}">
                <a16:creationId xmlns:a16="http://schemas.microsoft.com/office/drawing/2014/main" id="{83F2CDB1-9D56-4673-843C-6BA96D9B3B02}"/>
              </a:ext>
            </a:extLst>
          </p:cNvPr>
          <p:cNvSpPr/>
          <p:nvPr/>
        </p:nvSpPr>
        <p:spPr>
          <a:xfrm>
            <a:off x="2598081" y="1756016"/>
            <a:ext cx="9487900" cy="9474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algn="just" defTabSz="942505"/>
            <a:r>
              <a:rPr lang="it-IT" sz="1200" kern="0" dirty="0">
                <a:latin typeface="EYInterstate Light" panose="02000506000000020004" pitchFamily="2" charset="0"/>
              </a:rPr>
              <a:t>Ideata per supportare il cliente che intende eseguire i lavori correlati ai predetti bonus edilizi, è una Apertura di Credito in conto corrente, rotativa, destinata al finanziamento delle opere di ristrutturazione, riqualificazione energetica e/o riduzione del rischio sismico degli immobili per le quali potrà maturare il Credito di Imposta. Il finanziamento è destinato alle </a:t>
            </a:r>
            <a:r>
              <a:rPr lang="it-IT" sz="1200" b="1" u="sng" kern="0" dirty="0">
                <a:latin typeface="EYInterstate Light" panose="02000506000000020004" pitchFamily="2" charset="0"/>
              </a:rPr>
              <a:t>imprese </a:t>
            </a:r>
            <a:r>
              <a:rPr lang="it-IT" sz="1200" kern="0" dirty="0">
                <a:latin typeface="EYInterstate Light" panose="02000506000000020004" pitchFamily="2" charset="0"/>
              </a:rPr>
              <a:t>che realizzano i lavori specifici e che, acquisiscono il Credito di Imposta a seguito dell'esercizio a cura del committente della c.d. opzione dello </a:t>
            </a:r>
            <a:r>
              <a:rPr lang="it-IT" sz="1200" u="sng" kern="0" dirty="0">
                <a:latin typeface="EYInterstate Light" panose="02000506000000020004" pitchFamily="2" charset="0"/>
              </a:rPr>
              <a:t>"sconto in fattura" pari al 100% del valore della stessa</a:t>
            </a:r>
            <a:r>
              <a:rPr lang="it-IT" sz="1200" kern="0" dirty="0">
                <a:latin typeface="EYInterstate Light" panose="02000506000000020004" pitchFamily="2" charset="0"/>
              </a:rPr>
              <a:t>. Ciò comporta il trasferimento del diritto del Credito di Imposta in capo all'impresa esecutrice dei lavori.</a:t>
            </a:r>
          </a:p>
        </p:txBody>
      </p:sp>
      <p:sp>
        <p:nvSpPr>
          <p:cNvPr id="25" name="CasellaDiTesto 52">
            <a:extLst>
              <a:ext uri="{FF2B5EF4-FFF2-40B4-BE49-F238E27FC236}">
                <a16:creationId xmlns:a16="http://schemas.microsoft.com/office/drawing/2014/main" id="{B071659E-9F9D-4C31-A127-195A81D27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0301" y="275426"/>
            <a:ext cx="11555680" cy="36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99042F"/>
                </a:solidFill>
                <a:latin typeface="EYInterstate Light" panose="02000506000000020004" pitchFamily="2" charset="0"/>
                <a:ea typeface="+mj-ea"/>
                <a:cs typeface="+mj-cs"/>
              </a:rPr>
              <a:t>Apertura di Credito Banca MPS per i Bonus Edilizi - Aziende</a:t>
            </a:r>
          </a:p>
        </p:txBody>
      </p:sp>
      <p:sp>
        <p:nvSpPr>
          <p:cNvPr id="20" name="Rettangolo arrotondato 6">
            <a:extLst>
              <a:ext uri="{FF2B5EF4-FFF2-40B4-BE49-F238E27FC236}">
                <a16:creationId xmlns:a16="http://schemas.microsoft.com/office/drawing/2014/main" id="{3BC29A34-B883-4749-9D7F-3D536D9C3DA8}"/>
              </a:ext>
            </a:extLst>
          </p:cNvPr>
          <p:cNvSpPr/>
          <p:nvPr/>
        </p:nvSpPr>
        <p:spPr>
          <a:xfrm>
            <a:off x="295615" y="3877495"/>
            <a:ext cx="2145818" cy="929118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942505">
              <a:lnSpc>
                <a:spcPts val="1200"/>
              </a:lnSpc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Modalità di utilizzo dello scoperto di conto</a:t>
            </a:r>
          </a:p>
        </p:txBody>
      </p:sp>
      <p:sp>
        <p:nvSpPr>
          <p:cNvPr id="26" name="Rettangolo arrotondato 9">
            <a:extLst>
              <a:ext uri="{FF2B5EF4-FFF2-40B4-BE49-F238E27FC236}">
                <a16:creationId xmlns:a16="http://schemas.microsoft.com/office/drawing/2014/main" id="{E6A84006-587B-4270-A196-C11BBF1C41DB}"/>
              </a:ext>
            </a:extLst>
          </p:cNvPr>
          <p:cNvSpPr/>
          <p:nvPr/>
        </p:nvSpPr>
        <p:spPr>
          <a:xfrm>
            <a:off x="2602845" y="2815921"/>
            <a:ext cx="9487901" cy="52031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algn="just" defTabSz="942505"/>
            <a:r>
              <a:rPr lang="it-IT" sz="1200" kern="0" dirty="0">
                <a:latin typeface="EYInterstate Light" panose="02000506000000020004" pitchFamily="2" charset="0"/>
              </a:rPr>
              <a:t>L'importo dell'apertura di credito concessa dalla banca non può risultare superiore al </a:t>
            </a:r>
            <a:r>
              <a:rPr lang="it-IT" sz="1200" b="1" kern="0" dirty="0">
                <a:latin typeface="EYInterstate Light" panose="02000506000000020004" pitchFamily="2" charset="0"/>
              </a:rPr>
              <a:t>50% del valore dei lavori.</a:t>
            </a:r>
            <a:endParaRPr lang="it-IT" sz="1200" kern="0" dirty="0">
              <a:latin typeface="EYInterstate Light" panose="02000506000000020004" pitchFamily="2" charset="0"/>
            </a:endParaRPr>
          </a:p>
          <a:p>
            <a:pPr algn="just" defTabSz="942505"/>
            <a:r>
              <a:rPr lang="it-IT" sz="1200" kern="0" dirty="0">
                <a:latin typeface="EYInterstate Light" panose="02000506000000020004" pitchFamily="2" charset="0"/>
              </a:rPr>
              <a:t>La somma degli utilizzi in ogni caso non potrà mai essere superiore al valore del credito di imposta futuro che il cliente si impegna a cedere alla Banca.</a:t>
            </a:r>
          </a:p>
        </p:txBody>
      </p:sp>
      <p:sp>
        <p:nvSpPr>
          <p:cNvPr id="27" name="Rettangolo arrotondato 9">
            <a:extLst>
              <a:ext uri="{FF2B5EF4-FFF2-40B4-BE49-F238E27FC236}">
                <a16:creationId xmlns:a16="http://schemas.microsoft.com/office/drawing/2014/main" id="{F2D72CB8-E9FB-4BC5-8E74-C07B8F80A591}"/>
              </a:ext>
            </a:extLst>
          </p:cNvPr>
          <p:cNvSpPr/>
          <p:nvPr/>
        </p:nvSpPr>
        <p:spPr>
          <a:xfrm>
            <a:off x="2593315" y="3884727"/>
            <a:ext cx="9487900" cy="930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algn="just" defTabSz="942505"/>
            <a:r>
              <a:rPr lang="it-IT" sz="1200" b="1" kern="0" dirty="0">
                <a:latin typeface="EYInterstate Light" panose="02000506000000020004" pitchFamily="2" charset="0"/>
              </a:rPr>
              <a:t>Rotativo</a:t>
            </a:r>
            <a:r>
              <a:rPr lang="it-IT" sz="1200" kern="0" dirty="0">
                <a:latin typeface="EYInterstate Light" panose="02000506000000020004" pitchFamily="2" charset="0"/>
              </a:rPr>
              <a:t>, per pagamento delle fatture presentate, a fronte dell'esecuzione dei lavori di riqualificazione energetica o sismica che danno diritto al Credito di Imposta. Il rientro dell’esposizione avverrà </a:t>
            </a: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In relazione alla maturazione e successiva cessione alla Banca del credito di imposta, sia a SAL che direttamente a Fine Lavori. E’ pertanto necessario che nel momento della formalizzazione del contratto di finanziamento venga sottoscritto dal cliente anche il "</a:t>
            </a:r>
            <a:r>
              <a:rPr lang="it-IT" sz="1200" b="1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preliminare di cessione del Credito di imposta futuro</a:t>
            </a: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" </a:t>
            </a:r>
            <a:r>
              <a:rPr lang="it-IT" sz="1200" kern="0" dirty="0">
                <a:latin typeface="EYInterstate Light" panose="02000506000000020004" pitchFamily="2" charset="0"/>
              </a:rPr>
              <a:t>.</a:t>
            </a:r>
          </a:p>
        </p:txBody>
      </p:sp>
      <p:sp>
        <p:nvSpPr>
          <p:cNvPr id="12" name="Rettangolo arrotondato 6">
            <a:extLst>
              <a:ext uri="{FF2B5EF4-FFF2-40B4-BE49-F238E27FC236}">
                <a16:creationId xmlns:a16="http://schemas.microsoft.com/office/drawing/2014/main" id="{D0966CC1-8794-441D-A89A-41E0B9CC5103}"/>
              </a:ext>
            </a:extLst>
          </p:cNvPr>
          <p:cNvSpPr/>
          <p:nvPr/>
        </p:nvSpPr>
        <p:spPr>
          <a:xfrm>
            <a:off x="307526" y="2788299"/>
            <a:ext cx="2145818" cy="547938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942505"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Importo finanziabile</a:t>
            </a:r>
          </a:p>
        </p:txBody>
      </p:sp>
      <p:sp>
        <p:nvSpPr>
          <p:cNvPr id="13" name="Rettangolo arrotondato 9">
            <a:extLst>
              <a:ext uri="{FF2B5EF4-FFF2-40B4-BE49-F238E27FC236}">
                <a16:creationId xmlns:a16="http://schemas.microsoft.com/office/drawing/2014/main" id="{513FEC04-830B-4202-93DE-BB1D7050B552}"/>
              </a:ext>
            </a:extLst>
          </p:cNvPr>
          <p:cNvSpPr/>
          <p:nvPr/>
        </p:nvSpPr>
        <p:spPr>
          <a:xfrm>
            <a:off x="2593315" y="3452341"/>
            <a:ext cx="9487901" cy="2679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algn="just" defTabSz="942505"/>
            <a:r>
              <a:rPr lang="it-IT" sz="1200" kern="0" dirty="0">
                <a:latin typeface="EYInterstate Light" panose="02000506000000020004" pitchFamily="2" charset="0"/>
              </a:rPr>
              <a:t>Linea di credito a scadenza, correlata con la durata dei lavori che genereranno il credito di imposta, con un </a:t>
            </a:r>
            <a:r>
              <a:rPr lang="it-IT" sz="1200" b="1" kern="0" dirty="0">
                <a:latin typeface="EYInterstate Light" panose="02000506000000020004" pitchFamily="2" charset="0"/>
              </a:rPr>
              <a:t>massimo di 18 mesi</a:t>
            </a:r>
            <a:r>
              <a:rPr lang="it-IT" sz="1200" kern="0" dirty="0">
                <a:latin typeface="EYInterstate Light" panose="02000506000000020004" pitchFamily="2" charset="0"/>
              </a:rPr>
              <a:t>.</a:t>
            </a:r>
          </a:p>
        </p:txBody>
      </p:sp>
      <p:sp>
        <p:nvSpPr>
          <p:cNvPr id="14" name="Rettangolo arrotondato 6">
            <a:extLst>
              <a:ext uri="{FF2B5EF4-FFF2-40B4-BE49-F238E27FC236}">
                <a16:creationId xmlns:a16="http://schemas.microsoft.com/office/drawing/2014/main" id="{A8D0E7FB-88DC-4422-993F-F6D08DB56C9B}"/>
              </a:ext>
            </a:extLst>
          </p:cNvPr>
          <p:cNvSpPr/>
          <p:nvPr/>
        </p:nvSpPr>
        <p:spPr>
          <a:xfrm>
            <a:off x="300380" y="3440059"/>
            <a:ext cx="2145818" cy="281570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942505">
              <a:lnSpc>
                <a:spcPts val="1200"/>
              </a:lnSpc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Durata</a:t>
            </a:r>
          </a:p>
        </p:txBody>
      </p:sp>
      <p:sp>
        <p:nvSpPr>
          <p:cNvPr id="23" name="Rettangolo arrotondato 6">
            <a:extLst>
              <a:ext uri="{FF2B5EF4-FFF2-40B4-BE49-F238E27FC236}">
                <a16:creationId xmlns:a16="http://schemas.microsoft.com/office/drawing/2014/main" id="{D2A64F1C-FF04-4DAD-B7BF-7774C055A44B}"/>
              </a:ext>
            </a:extLst>
          </p:cNvPr>
          <p:cNvSpPr/>
          <p:nvPr/>
        </p:nvSpPr>
        <p:spPr>
          <a:xfrm>
            <a:off x="307526" y="4986974"/>
            <a:ext cx="2145818" cy="929118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942505">
              <a:lnSpc>
                <a:spcPts val="1200"/>
              </a:lnSpc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2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Garanzie</a:t>
            </a:r>
          </a:p>
        </p:txBody>
      </p:sp>
      <p:sp>
        <p:nvSpPr>
          <p:cNvPr id="28" name="Rettangolo arrotondato 9">
            <a:extLst>
              <a:ext uri="{FF2B5EF4-FFF2-40B4-BE49-F238E27FC236}">
                <a16:creationId xmlns:a16="http://schemas.microsoft.com/office/drawing/2014/main" id="{3255492A-15F4-47B9-B3DD-B2D80E1DE0B7}"/>
              </a:ext>
            </a:extLst>
          </p:cNvPr>
          <p:cNvSpPr/>
          <p:nvPr/>
        </p:nvSpPr>
        <p:spPr>
          <a:xfrm>
            <a:off x="2593315" y="4986974"/>
            <a:ext cx="9487900" cy="89457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lvl="0" algn="just" defTabSz="942505"/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La Banca, in qualità di soggetto abilitato a richiedere l'intervento del </a:t>
            </a:r>
            <a:r>
              <a:rPr lang="it-IT" sz="1200" b="1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Fondo di Garanzia a favore delle Piccole e Medie Imprese </a:t>
            </a: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di cui all'art. 2, comma 100, lett. a) della Legge 23 dicembre 1996, n. 662, e successive modificazioni ed integrazioni, è disponibile a valutare, in caso di specifica richiesta da parte del cliente, l'ammissibilità dell'operazione finanziaria all'intervento della garanzia.</a:t>
            </a:r>
          </a:p>
          <a:p>
            <a:pPr lvl="0" algn="just" defTabSz="942505"/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E' facoltà della Banca richiedere al Cliente la sottoscrizione di </a:t>
            </a:r>
            <a:r>
              <a:rPr lang="it-IT" sz="1200" b="1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polizze</a:t>
            </a:r>
            <a:r>
              <a:rPr lang="it-IT" sz="1200" kern="0" dirty="0">
                <a:solidFill>
                  <a:srgbClr val="1E1E1E"/>
                </a:solidFill>
                <a:latin typeface="EYInterstate Light" panose="02000506000000020004" pitchFamily="2" charset="0"/>
              </a:rPr>
              <a:t>, che coprano dai rischi di inadempimento e dai danni sulle cose assicurate.</a:t>
            </a:r>
            <a:endParaRPr lang="it-IT" sz="1200" kern="0" dirty="0">
              <a:latin typeface="EYInterstate Light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014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52">
            <a:extLst>
              <a:ext uri="{FF2B5EF4-FFF2-40B4-BE49-F238E27FC236}">
                <a16:creationId xmlns:a16="http://schemas.microsoft.com/office/drawing/2014/main" id="{B071659E-9F9D-4C31-A127-195A81D27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00380" y="298765"/>
            <a:ext cx="11555680" cy="626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99042F"/>
                </a:solidFill>
                <a:latin typeface="EYInterstate Light" panose="02000506000000020004" pitchFamily="2" charset="0"/>
                <a:ea typeface="+mj-ea"/>
                <a:cs typeface="+mj-cs"/>
              </a:rPr>
              <a:t>Acquisto del Credito di Imposta MPS per i Bonus Edilizi</a:t>
            </a:r>
            <a:br>
              <a:rPr lang="it-IT" sz="2400" dirty="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rPr>
            </a:br>
            <a:endParaRPr lang="it-IT" sz="2400" b="1" dirty="0">
              <a:solidFill>
                <a:srgbClr val="981C30"/>
              </a:solidFill>
              <a:latin typeface="EYInterstate Light" panose="02000506000000020004" pitchFamily="2" charset="0"/>
              <a:ea typeface="Roboto Condensed" pitchFamily="2" charset="0"/>
              <a:cs typeface="Gill Sans Light" charset="0"/>
            </a:endParaRPr>
          </a:p>
        </p:txBody>
      </p:sp>
      <p:sp>
        <p:nvSpPr>
          <p:cNvPr id="8" name="Rettangolo arrotondato 6">
            <a:extLst>
              <a:ext uri="{FF2B5EF4-FFF2-40B4-BE49-F238E27FC236}">
                <a16:creationId xmlns:a16="http://schemas.microsoft.com/office/drawing/2014/main" id="{F87EF08F-F87B-41EA-889E-479A8603F90D}"/>
              </a:ext>
            </a:extLst>
          </p:cNvPr>
          <p:cNvSpPr/>
          <p:nvPr/>
        </p:nvSpPr>
        <p:spPr>
          <a:xfrm>
            <a:off x="305144" y="962165"/>
            <a:ext cx="2141054" cy="1197941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288000" rtlCol="0" anchor="ctr" anchorCtr="0">
            <a:noAutofit/>
          </a:bodyPr>
          <a:lstStyle/>
          <a:p>
            <a:pPr algn="ctr" defTabSz="942505"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4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Caratteristiche tecniche</a:t>
            </a:r>
          </a:p>
        </p:txBody>
      </p:sp>
      <p:sp>
        <p:nvSpPr>
          <p:cNvPr id="9" name="Rettangolo arrotondato 6">
            <a:extLst>
              <a:ext uri="{FF2B5EF4-FFF2-40B4-BE49-F238E27FC236}">
                <a16:creationId xmlns:a16="http://schemas.microsoft.com/office/drawing/2014/main" id="{5C5C6256-86E9-4306-A263-8A811344EE8B}"/>
              </a:ext>
            </a:extLst>
          </p:cNvPr>
          <p:cNvSpPr/>
          <p:nvPr/>
        </p:nvSpPr>
        <p:spPr>
          <a:xfrm>
            <a:off x="305144" y="2234849"/>
            <a:ext cx="2141054" cy="547939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942505">
              <a:lnSpc>
                <a:spcPts val="1200"/>
              </a:lnSpc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4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Tipologia di prodotto e Target</a:t>
            </a:r>
          </a:p>
        </p:txBody>
      </p:sp>
      <p:sp>
        <p:nvSpPr>
          <p:cNvPr id="11" name="Rettangolo arrotondato 9">
            <a:extLst>
              <a:ext uri="{FF2B5EF4-FFF2-40B4-BE49-F238E27FC236}">
                <a16:creationId xmlns:a16="http://schemas.microsoft.com/office/drawing/2014/main" id="{E8B3B2BC-E530-4504-B359-EBF4B2C7F21E}"/>
              </a:ext>
            </a:extLst>
          </p:cNvPr>
          <p:cNvSpPr/>
          <p:nvPr/>
        </p:nvSpPr>
        <p:spPr>
          <a:xfrm>
            <a:off x="2598081" y="962165"/>
            <a:ext cx="9487901" cy="11979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algn="just" defTabSz="942505"/>
            <a:r>
              <a:rPr lang="it-IT" sz="1200" kern="0" dirty="0">
                <a:latin typeface="EYInterstate Light" panose="02000506000000020004" pitchFamily="2" charset="0"/>
              </a:rPr>
              <a:t>L'acquisto di crediti fiscali è un prodotto attraverso il quale il Cliente, che ha maturato un credito d'imposta ai sensi della normativa vigente (i.e. Superbonus, ecobonus, sismabonus), trasferisce </a:t>
            </a:r>
            <a:r>
              <a:rPr lang="it-IT" sz="1200" b="1" kern="0" dirty="0">
                <a:latin typeface="EYInterstate Light" panose="02000506000000020004" pitchFamily="2" charset="0"/>
              </a:rPr>
              <a:t>pro-soluto</a:t>
            </a:r>
            <a:r>
              <a:rPr lang="it-IT" sz="1200" kern="0" dirty="0">
                <a:latin typeface="EYInterstate Light" panose="02000506000000020004" pitchFamily="2" charset="0"/>
              </a:rPr>
              <a:t> e a titolo definitivo alla banca il credito ottenendo il pagamento del corrispettivo in via anticipata ad un prezzo di acquisto concordato.</a:t>
            </a:r>
          </a:p>
          <a:p>
            <a:pPr algn="just" defTabSz="942505"/>
            <a:r>
              <a:rPr lang="it-IT" sz="1200" kern="0" dirty="0">
                <a:latin typeface="EYInterstate Light" panose="02000506000000020004" pitchFamily="2" charset="0"/>
              </a:rPr>
              <a:t>Il Corrispettivo di cessione sarà pagato dal cessionario al cedente entro 5 giorni successivi alla data in cui il credito risulti nel cassetto fiscale della banca. Il corrispettivo sarà corrisposto al cedente mediante accredito sul conto corrente indicato dal cliente ed è determinato in misura percentuale del valore nominale del credito ceduto.</a:t>
            </a: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F34468B7-652A-47A4-8584-0CDFEF0DF65B}"/>
              </a:ext>
            </a:extLst>
          </p:cNvPr>
          <p:cNvSpPr/>
          <p:nvPr/>
        </p:nvSpPr>
        <p:spPr>
          <a:xfrm>
            <a:off x="2598081" y="2233090"/>
            <a:ext cx="9487900" cy="52031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99042F"/>
            </a:solidFill>
            <a:prstDash val="sysDash"/>
          </a:ln>
          <a:effectLst/>
        </p:spPr>
        <p:txBody>
          <a:bodyPr rtlCol="0" anchor="ctr" anchorCtr="0"/>
          <a:lstStyle/>
          <a:p>
            <a:pPr algn="just" defTabSz="942505"/>
            <a:r>
              <a:rPr lang="it-IT" sz="1200" kern="0" dirty="0">
                <a:latin typeface="EYInterstate Light" panose="02000506000000020004" pitchFamily="2" charset="0"/>
              </a:rPr>
              <a:t>Acquisto del credito di imposta - MPS per i Bonus Edilizi, destinato a qualunque categoria di clienti (i.e. privati, condomini e imprese) in grado di maturare il citato credito di imposta.</a:t>
            </a:r>
          </a:p>
        </p:txBody>
      </p:sp>
      <p:sp>
        <p:nvSpPr>
          <p:cNvPr id="16" name="Rettangolo arrotondato 6">
            <a:extLst>
              <a:ext uri="{FF2B5EF4-FFF2-40B4-BE49-F238E27FC236}">
                <a16:creationId xmlns:a16="http://schemas.microsoft.com/office/drawing/2014/main" id="{D36A26CE-E4D7-4962-B962-C03D590858D6}"/>
              </a:ext>
            </a:extLst>
          </p:cNvPr>
          <p:cNvSpPr/>
          <p:nvPr/>
        </p:nvSpPr>
        <p:spPr>
          <a:xfrm>
            <a:off x="300380" y="2960574"/>
            <a:ext cx="2145818" cy="2804123"/>
          </a:xfrm>
          <a:prstGeom prst="rect">
            <a:avLst/>
          </a:prstGeom>
          <a:solidFill>
            <a:srgbClr val="730323"/>
          </a:solidFill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942505">
              <a:spcAft>
                <a:spcPts val="600"/>
              </a:spcAft>
              <a:buClr>
                <a:srgbClr val="2E2E38"/>
              </a:buClr>
              <a:buSzPct val="70000"/>
            </a:pPr>
            <a:r>
              <a:rPr lang="it-IT" sz="1400" b="1" kern="0" dirty="0">
                <a:solidFill>
                  <a:schemeClr val="bg1"/>
                </a:solidFill>
                <a:latin typeface="EYInterstate Light" panose="02000506000000020004" pitchFamily="2" charset="0"/>
              </a:rPr>
              <a:t>Condizioni Economiche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84C08DF-11A0-40EA-9E7A-19F4C2543121}"/>
              </a:ext>
            </a:extLst>
          </p:cNvPr>
          <p:cNvGraphicFramePr>
            <a:graphicFrameLocks noGrp="1"/>
          </p:cNvGraphicFramePr>
          <p:nvPr/>
        </p:nvGraphicFramePr>
        <p:xfrm>
          <a:off x="2598082" y="2972310"/>
          <a:ext cx="9487899" cy="2764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2633">
                  <a:extLst>
                    <a:ext uri="{9D8B030D-6E8A-4147-A177-3AD203B41FA5}">
                      <a16:colId xmlns:a16="http://schemas.microsoft.com/office/drawing/2014/main" val="1765810731"/>
                    </a:ext>
                  </a:extLst>
                </a:gridCol>
                <a:gridCol w="2008212">
                  <a:extLst>
                    <a:ext uri="{9D8B030D-6E8A-4147-A177-3AD203B41FA5}">
                      <a16:colId xmlns:a16="http://schemas.microsoft.com/office/drawing/2014/main" val="2977479314"/>
                    </a:ext>
                  </a:extLst>
                </a:gridCol>
                <a:gridCol w="4317054">
                  <a:extLst>
                    <a:ext uri="{9D8B030D-6E8A-4147-A177-3AD203B41FA5}">
                      <a16:colId xmlns:a16="http://schemas.microsoft.com/office/drawing/2014/main" val="1480260624"/>
                    </a:ext>
                  </a:extLst>
                </a:gridCol>
              </a:tblGrid>
              <a:tr h="219513">
                <a:tc gridSpan="3"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Prezzo di acquisto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761117"/>
                  </a:ext>
                </a:extLst>
              </a:tr>
              <a:tr h="541265">
                <a:tc>
                  <a:txBody>
                    <a:bodyPr/>
                    <a:lstStyle/>
                    <a:p>
                      <a:r>
                        <a:rPr lang="it-IT" sz="1200" dirty="0"/>
                        <a:t>Superbonus 110% con detrazione in 5 quote annuali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Persone fisiche e condomini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€103 per ogni €110 di credito fiscale acquistato</a:t>
                      </a:r>
                    </a:p>
                    <a:p>
                      <a:r>
                        <a:rPr lang="it-IT" sz="1200" dirty="0"/>
                        <a:t>( N.B. € 102 se Certificatore Fiscale diverso da EY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117469"/>
                  </a:ext>
                </a:extLst>
              </a:tr>
              <a:tr h="7036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Superbonus 110% con detrazione in 5 quote annuali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Imprese appaltatrici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€101 per ogni €110 di credito fiscale acquistato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( N.B. € 100 se Certificatore Fiscale diverso da EY )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52029"/>
                  </a:ext>
                </a:extLst>
              </a:tr>
              <a:tr h="541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Bonus con detrazione in 5 quote annuali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€92 per ogni €100 di credito fiscale acquistato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956623"/>
                  </a:ext>
                </a:extLst>
              </a:tr>
              <a:tr h="7036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Bonus con detrazione in 10 quote annuali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€80 per ogni €100 di credito fiscale acquistato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7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9316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bj1XipNR0CVVak7OQ03x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PLIEDSTYLE" val="Page Number"/>
</p:tagLst>
</file>

<file path=ppt/theme/theme1.xml><?xml version="1.0" encoding="utf-8"?>
<a:theme xmlns:a="http://schemas.openxmlformats.org/drawingml/2006/main" name="Office Theme">
  <a:themeElements>
    <a:clrScheme name="Monte dei paschi di siena">
      <a:dk1>
        <a:srgbClr val="1E1E1E"/>
      </a:dk1>
      <a:lt1>
        <a:srgbClr val="F5F5F5"/>
      </a:lt1>
      <a:dk2>
        <a:srgbClr val="1E1E1E"/>
      </a:dk2>
      <a:lt2>
        <a:srgbClr val="D9D9D9"/>
      </a:lt2>
      <a:accent1>
        <a:srgbClr val="99042F"/>
      </a:accent1>
      <a:accent2>
        <a:srgbClr val="E50646"/>
      </a:accent2>
      <a:accent3>
        <a:srgbClr val="7CCC1A"/>
      </a:accent3>
      <a:accent4>
        <a:srgbClr val="46A62E"/>
      </a:accent4>
      <a:accent5>
        <a:srgbClr val="0070C0"/>
      </a:accent5>
      <a:accent6>
        <a:srgbClr val="3D8FCA"/>
      </a:accent6>
      <a:hlink>
        <a:srgbClr val="E50646"/>
      </a:hlink>
      <a:folHlink>
        <a:srgbClr val="66031F"/>
      </a:folHlink>
    </a:clrScheme>
    <a:fontScheme name="Monte dei paschi di siena">
      <a:majorFont>
        <a:latin typeface="Roboto Medium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nte dei paschi di siena">
    <a:dk1>
      <a:srgbClr val="1E1E1E"/>
    </a:dk1>
    <a:lt1>
      <a:srgbClr val="F5F5F5"/>
    </a:lt1>
    <a:dk2>
      <a:srgbClr val="1E1E1E"/>
    </a:dk2>
    <a:lt2>
      <a:srgbClr val="D9D9D9"/>
    </a:lt2>
    <a:accent1>
      <a:srgbClr val="99042F"/>
    </a:accent1>
    <a:accent2>
      <a:srgbClr val="E50646"/>
    </a:accent2>
    <a:accent3>
      <a:srgbClr val="7CCC1A"/>
    </a:accent3>
    <a:accent4>
      <a:srgbClr val="46A62E"/>
    </a:accent4>
    <a:accent5>
      <a:srgbClr val="0070C0"/>
    </a:accent5>
    <a:accent6>
      <a:srgbClr val="3D8FCA"/>
    </a:accent6>
    <a:hlink>
      <a:srgbClr val="E50646"/>
    </a:hlink>
    <a:folHlink>
      <a:srgbClr val="66031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27038</TotalTime>
  <Words>3195</Words>
  <Application>Microsoft Office PowerPoint</Application>
  <PresentationFormat>Widescreen</PresentationFormat>
  <Paragraphs>209</Paragraphs>
  <Slides>12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12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6" baseType="lpstr">
      <vt:lpstr>Arial</vt:lpstr>
      <vt:lpstr>Calibri</vt:lpstr>
      <vt:lpstr>EYInterstate Light</vt:lpstr>
      <vt:lpstr>Lato</vt:lpstr>
      <vt:lpstr>Lato Thin</vt:lpstr>
      <vt:lpstr>Roboto</vt:lpstr>
      <vt:lpstr>Roboto Light</vt:lpstr>
      <vt:lpstr>Roboto Medium</vt:lpstr>
      <vt:lpstr>Roboto Thin</vt:lpstr>
      <vt:lpstr>Source Sans Pro</vt:lpstr>
      <vt:lpstr>Times New Roman</vt:lpstr>
      <vt:lpstr>Wingdings</vt:lpstr>
      <vt:lpstr>Office Theme</vt:lpstr>
      <vt:lpstr>Diapositiva think-cell</vt:lpstr>
      <vt:lpstr>Presentazione standard di PowerPoint</vt:lpstr>
      <vt:lpstr>La nuova agevolazione fiscale introdotta dal Decreto (1/2)</vt:lpstr>
      <vt:lpstr>La nuova agevolazione fiscale introdotta dal Decreto (2/2)</vt:lpstr>
      <vt:lpstr>I requisiti documentali per il Superbonus 110%</vt:lpstr>
      <vt:lpstr>Presentazione standard di PowerPoint</vt:lpstr>
      <vt:lpstr>L'OFFERTA MPS</vt:lpstr>
      <vt:lpstr>Apertura di Credito Banca MPS per i Bonus Edilizi - Privati</vt:lpstr>
      <vt:lpstr>Apertura di Credito Banca MPS per i Bonus Edilizi - Aziende</vt:lpstr>
      <vt:lpstr>Acquisto del Credito di Imposta MPS per i Bonus Edilizi </vt:lpstr>
      <vt:lpstr>Evoluzione dell’offerta MPS</vt:lpstr>
      <vt:lpstr>La piattaforma di supporto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Cristina Palomba</cp:lastModifiedBy>
  <cp:revision>1307</cp:revision>
  <dcterms:created xsi:type="dcterms:W3CDTF">2016-10-19T18:34:06Z</dcterms:created>
  <dcterms:modified xsi:type="dcterms:W3CDTF">2021-10-25T09:41:13Z</dcterms:modified>
</cp:coreProperties>
</file>